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Inter" panose="02000503000000020004" pitchFamily="2" charset="0"/>
      <p:regular r:id="rId11"/>
      <p:bold r:id="rId12"/>
    </p:embeddedFont>
    <p:embeddedFont>
      <p:font typeface="Inter Semi-Bold" panose="02000503000000020004" pitchFamily="2" charset="0"/>
      <p:regular r:id="rId13"/>
      <p:bold r:id="rId14"/>
    </p:embeddedFont>
    <p:embeddedFont>
      <p:font typeface="Poppins" pitchFamily="2" charset="77"/>
      <p:regular r:id="rId15"/>
      <p:bold r:id="rId16"/>
      <p:italic r:id="rId17"/>
      <p:boldItalic r:id="rId18"/>
    </p:embeddedFont>
    <p:embeddedFont>
      <p:font typeface="Poppins Medium" pitchFamily="2" charset="77"/>
      <p:regular r:id="rId19"/>
      <p:italic r:id="rId20"/>
    </p:embeddedFont>
    <p:embeddedFont>
      <p:font typeface="Poppins Semi-Bold" pitchFamily="2" charset="77"/>
      <p:regular r:id="rId21"/>
      <p:bold r:id="rId22"/>
      <p:italic r:id="rId23"/>
      <p:boldItalic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ABE3"/>
    <a:srgbClr val="2485DD"/>
    <a:srgbClr val="2498DF"/>
    <a:srgbClr val="E5F4FB"/>
    <a:srgbClr val="185FD7"/>
    <a:srgbClr val="185A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94" autoAdjust="0"/>
    <p:restoredTop sz="94612" autoAdjust="0"/>
  </p:normalViewPr>
  <p:slideViewPr>
    <p:cSldViewPr>
      <p:cViewPr>
        <p:scale>
          <a:sx n="92" d="100"/>
          <a:sy n="92" d="100"/>
        </p:scale>
        <p:origin x="4000" y="2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A94175-2D1B-C647-8CB2-B851BAF354BF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0D48A5-DA5C-7F4B-8769-CF4CCE7A71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974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0D48A5-DA5C-7F4B-8769-CF4CCE7A71B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46853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0D48A5-DA5C-7F4B-8769-CF4CCE7A71B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305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svg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634A8155-83E4-B0F2-589A-5D2EBD69187C}"/>
              </a:ext>
            </a:extLst>
          </p:cNvPr>
          <p:cNvGrpSpPr/>
          <p:nvPr/>
        </p:nvGrpSpPr>
        <p:grpSpPr>
          <a:xfrm>
            <a:off x="0" y="2648498"/>
            <a:ext cx="12909675" cy="4670036"/>
            <a:chOff x="0" y="2648498"/>
            <a:chExt cx="12909675" cy="4670036"/>
          </a:xfrm>
        </p:grpSpPr>
        <p:sp>
          <p:nvSpPr>
            <p:cNvPr id="2" name="Freeform 2"/>
            <p:cNvSpPr/>
            <p:nvPr/>
          </p:nvSpPr>
          <p:spPr>
            <a:xfrm>
              <a:off x="1825365" y="3492305"/>
              <a:ext cx="11084310" cy="1371683"/>
            </a:xfrm>
            <a:custGeom>
              <a:avLst/>
              <a:gdLst/>
              <a:ahLst/>
              <a:cxnLst/>
              <a:rect l="l" t="t" r="r" b="b"/>
              <a:pathLst>
                <a:path w="11084310" h="1371683">
                  <a:moveTo>
                    <a:pt x="0" y="0"/>
                  </a:moveTo>
                  <a:lnTo>
                    <a:pt x="11084310" y="0"/>
                  </a:lnTo>
                  <a:lnTo>
                    <a:pt x="11084310" y="1371683"/>
                  </a:lnTo>
                  <a:lnTo>
                    <a:pt x="0" y="13716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3" name="Freeform 3"/>
            <p:cNvSpPr/>
            <p:nvPr/>
          </p:nvSpPr>
          <p:spPr>
            <a:xfrm>
              <a:off x="1825365" y="2648498"/>
              <a:ext cx="3370778" cy="541797"/>
            </a:xfrm>
            <a:custGeom>
              <a:avLst/>
              <a:gdLst/>
              <a:ahLst/>
              <a:cxnLst/>
              <a:rect l="l" t="t" r="r" b="b"/>
              <a:pathLst>
                <a:path w="3370778" h="541797">
                  <a:moveTo>
                    <a:pt x="0" y="0"/>
                  </a:moveTo>
                  <a:lnTo>
                    <a:pt x="3370777" y="0"/>
                  </a:lnTo>
                  <a:lnTo>
                    <a:pt x="3370777" y="541797"/>
                  </a:lnTo>
                  <a:lnTo>
                    <a:pt x="0" y="5417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825365" y="5054488"/>
              <a:ext cx="11084310" cy="8324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782"/>
                </a:lnSpc>
              </a:pPr>
              <a:r>
                <a:rPr lang="en-US" sz="4400" spc="497" dirty="0">
                  <a:solidFill>
                    <a:srgbClr val="1649D2"/>
                  </a:solidFill>
                  <a:latin typeface="Poppins" pitchFamily="2" charset="77"/>
                  <a:ea typeface="Poppins Medium"/>
                  <a:cs typeface="Poppins" pitchFamily="2" charset="77"/>
                  <a:sym typeface="Poppins Medium"/>
                </a:rPr>
                <a:t>JULY 1, 2026 – DECEMBER 31, 2026</a:t>
              </a:r>
            </a:p>
          </p:txBody>
        </p:sp>
        <p:sp>
          <p:nvSpPr>
            <p:cNvPr id="13" name="Round Same-side Corner of Rectangle 12">
              <a:extLst>
                <a:ext uri="{FF2B5EF4-FFF2-40B4-BE49-F238E27FC236}">
                  <a16:creationId xmlns:a16="http://schemas.microsoft.com/office/drawing/2014/main" id="{DB417141-0614-6DA0-4E57-3C8EBFF6CAE1}"/>
                </a:ext>
              </a:extLst>
            </p:cNvPr>
            <p:cNvSpPr/>
            <p:nvPr/>
          </p:nvSpPr>
          <p:spPr>
            <a:xfrm rot="5400000">
              <a:off x="5978587" y="346013"/>
              <a:ext cx="952500" cy="12909674"/>
            </a:xfrm>
            <a:prstGeom prst="round2SameRect">
              <a:avLst>
                <a:gd name="adj1" fmla="val 23212"/>
                <a:gd name="adj2" fmla="val 0"/>
              </a:avLst>
            </a:prstGeom>
            <a:gradFill flip="none" rotWithShape="1">
              <a:gsLst>
                <a:gs pos="0">
                  <a:srgbClr val="2498DF"/>
                </a:gs>
                <a:gs pos="100000">
                  <a:srgbClr val="185AD5"/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1">
              <a:extLst>
                <a:ext uri="{FF2B5EF4-FFF2-40B4-BE49-F238E27FC236}">
                  <a16:creationId xmlns:a16="http://schemas.microsoft.com/office/drawing/2014/main" id="{CE3BF378-C58C-8F20-AB62-C9B313A5407E}"/>
                </a:ext>
              </a:extLst>
            </p:cNvPr>
            <p:cNvSpPr txBox="1"/>
            <p:nvPr/>
          </p:nvSpPr>
          <p:spPr>
            <a:xfrm>
              <a:off x="1825365" y="6233478"/>
              <a:ext cx="11084310" cy="10850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757"/>
                </a:lnSpc>
              </a:pPr>
              <a:r>
                <a:rPr lang="en-US" sz="5542" b="1" spc="642" dirty="0">
                  <a:solidFill>
                    <a:srgbClr val="FFFFFF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PROGRAM OVERVIEW</a:t>
              </a:r>
            </a:p>
          </p:txBody>
        </p:sp>
      </p:grpSp>
      <p:pic>
        <p:nvPicPr>
          <p:cNvPr id="18" name="Graphic 17">
            <a:extLst>
              <a:ext uri="{FF2B5EF4-FFF2-40B4-BE49-F238E27FC236}">
                <a16:creationId xmlns:a16="http://schemas.microsoft.com/office/drawing/2014/main" id="{D601C9C4-37AC-7D4B-0994-B0106A6E47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136880" y="-50292"/>
            <a:ext cx="5181600" cy="10363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50519" y="2014265"/>
            <a:ext cx="7769792" cy="2188995"/>
            <a:chOff x="0" y="0"/>
            <a:chExt cx="10359722" cy="2918660"/>
          </a:xfrm>
        </p:grpSpPr>
        <p:sp>
          <p:nvSpPr>
            <p:cNvPr id="3" name="Freeform 3"/>
            <p:cNvSpPr/>
            <p:nvPr/>
          </p:nvSpPr>
          <p:spPr>
            <a:xfrm>
              <a:off x="0" y="766685"/>
              <a:ext cx="10071227" cy="1246314"/>
            </a:xfrm>
            <a:custGeom>
              <a:avLst/>
              <a:gdLst/>
              <a:ahLst/>
              <a:cxnLst/>
              <a:rect l="l" t="t" r="r" b="b"/>
              <a:pathLst>
                <a:path w="10071227" h="1246314">
                  <a:moveTo>
                    <a:pt x="0" y="0"/>
                  </a:moveTo>
                  <a:lnTo>
                    <a:pt x="10071227" y="0"/>
                  </a:lnTo>
                  <a:lnTo>
                    <a:pt x="10071227" y="1246314"/>
                  </a:lnTo>
                  <a:lnTo>
                    <a:pt x="0" y="12463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3062696" cy="492278"/>
            </a:xfrm>
            <a:custGeom>
              <a:avLst/>
              <a:gdLst/>
              <a:ahLst/>
              <a:cxnLst/>
              <a:rect l="l" t="t" r="r" b="b"/>
              <a:pathLst>
                <a:path w="3062696" h="492278">
                  <a:moveTo>
                    <a:pt x="0" y="0"/>
                  </a:moveTo>
                  <a:lnTo>
                    <a:pt x="3062696" y="0"/>
                  </a:lnTo>
                  <a:lnTo>
                    <a:pt x="3062696" y="492278"/>
                  </a:lnTo>
                  <a:lnTo>
                    <a:pt x="0" y="492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163581"/>
              <a:ext cx="10359722" cy="7550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692"/>
                </a:lnSpc>
              </a:pPr>
              <a:r>
                <a:rPr lang="en-US" sz="3000" spc="344" dirty="0">
                  <a:solidFill>
                    <a:srgbClr val="1649D2"/>
                  </a:solidFill>
                  <a:latin typeface="Poppins" pitchFamily="2" charset="77"/>
                  <a:ea typeface="Poppins Medium"/>
                  <a:cs typeface="Poppins" pitchFamily="2" charset="77"/>
                  <a:sym typeface="Poppins Medium"/>
                </a:rPr>
                <a:t>JULY 1, 2026 – DECEMBER 31, 2026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650519" y="4991365"/>
            <a:ext cx="10771405" cy="2913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01"/>
              </a:lnSpc>
            </a:pPr>
            <a:r>
              <a:rPr lang="en-US" sz="3047" dirty="0">
                <a:solidFill>
                  <a:srgbClr val="1649D2"/>
                </a:solidFill>
                <a:latin typeface="Poppins" pitchFamily="2" charset="77"/>
                <a:ea typeface="Poppins Medium"/>
                <a:cs typeface="Poppins" pitchFamily="2" charset="77"/>
                <a:sym typeface="Poppins Medium"/>
              </a:rPr>
              <a:t>The Achieve incentive program rewards commission-active members for driving enrollments, </a:t>
            </a:r>
            <a:r>
              <a:rPr lang="en-US" sz="3047" dirty="0" err="1">
                <a:solidFill>
                  <a:srgbClr val="1649D2"/>
                </a:solidFill>
                <a:latin typeface="Poppins" pitchFamily="2" charset="77"/>
                <a:ea typeface="Poppins Medium"/>
                <a:cs typeface="Poppins" pitchFamily="2" charset="77"/>
                <a:sym typeface="Poppins Medium"/>
              </a:rPr>
              <a:t>autoships</a:t>
            </a:r>
            <a:r>
              <a:rPr lang="en-US" sz="3047" dirty="0">
                <a:solidFill>
                  <a:srgbClr val="1649D2"/>
                </a:solidFill>
                <a:latin typeface="Poppins" pitchFamily="2" charset="77"/>
                <a:ea typeface="Poppins Medium"/>
                <a:cs typeface="Poppins" pitchFamily="2" charset="77"/>
                <a:sym typeface="Poppins Medium"/>
              </a:rPr>
              <a:t>, and rank advancements. This 2026 program maintains the proven system with updated point thresholds for even greater motivation.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577EF630-7024-2EAB-E800-41A88D6D21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136880" y="-50292"/>
            <a:ext cx="5181600" cy="10363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50519" y="1028700"/>
            <a:ext cx="3834703" cy="1058149"/>
            <a:chOff x="0" y="0"/>
            <a:chExt cx="5112937" cy="1410865"/>
          </a:xfrm>
        </p:grpSpPr>
        <p:sp>
          <p:nvSpPr>
            <p:cNvPr id="3" name="Freeform 3"/>
            <p:cNvSpPr/>
            <p:nvPr/>
          </p:nvSpPr>
          <p:spPr>
            <a:xfrm>
              <a:off x="0" y="368511"/>
              <a:ext cx="4840782" cy="599047"/>
            </a:xfrm>
            <a:custGeom>
              <a:avLst/>
              <a:gdLst/>
              <a:ahLst/>
              <a:cxnLst/>
              <a:rect l="l" t="t" r="r" b="b"/>
              <a:pathLst>
                <a:path w="4840782" h="599047">
                  <a:moveTo>
                    <a:pt x="0" y="0"/>
                  </a:moveTo>
                  <a:lnTo>
                    <a:pt x="4840782" y="0"/>
                  </a:lnTo>
                  <a:lnTo>
                    <a:pt x="4840782" y="599046"/>
                  </a:lnTo>
                  <a:lnTo>
                    <a:pt x="0" y="5990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1472099" cy="236616"/>
            </a:xfrm>
            <a:custGeom>
              <a:avLst/>
              <a:gdLst/>
              <a:ahLst/>
              <a:cxnLst/>
              <a:rect l="l" t="t" r="r" b="b"/>
              <a:pathLst>
                <a:path w="1472099" h="236616">
                  <a:moveTo>
                    <a:pt x="0" y="0"/>
                  </a:moveTo>
                  <a:lnTo>
                    <a:pt x="1472099" y="0"/>
                  </a:lnTo>
                  <a:lnTo>
                    <a:pt x="1472099" y="236616"/>
                  </a:lnTo>
                  <a:lnTo>
                    <a:pt x="0" y="2366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042302"/>
              <a:ext cx="5112937" cy="36856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269"/>
                </a:lnSpc>
              </a:pPr>
              <a:r>
                <a:rPr lang="en-US" sz="1470" spc="166" dirty="0">
                  <a:solidFill>
                    <a:srgbClr val="1649D2"/>
                  </a:solidFill>
                  <a:latin typeface="Poppins" pitchFamily="2" charset="77"/>
                  <a:ea typeface="Poppins Medium"/>
                  <a:cs typeface="Poppins" pitchFamily="2" charset="77"/>
                  <a:sym typeface="Poppins Medium"/>
                </a:rPr>
                <a:t>JULY 1, 2026 – DECEMBER 31, 2026</a:t>
              </a:r>
            </a:p>
          </p:txBody>
        </p:sp>
      </p:grp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114320" y="0"/>
            <a:ext cx="10347360" cy="10287000"/>
          </a:xfrm>
          <a:custGeom>
            <a:avLst/>
            <a:gdLst/>
            <a:ahLst/>
            <a:cxnLst/>
            <a:rect l="l" t="t" r="r" b="b"/>
            <a:pathLst>
              <a:path w="10347360" h="10287000">
                <a:moveTo>
                  <a:pt x="0" y="0"/>
                </a:moveTo>
                <a:lnTo>
                  <a:pt x="10347360" y="0"/>
                </a:lnTo>
                <a:lnTo>
                  <a:pt x="1034736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999"/>
            </a:blip>
            <a:stretch>
              <a:fillRect/>
            </a:stretch>
          </a:blipFill>
        </p:spPr>
        <p:txBody>
          <a:bodyPr/>
          <a:lstStyle/>
          <a:p>
            <a:endParaRPr lang="en-GB" dirty="0"/>
          </a:p>
        </p:txBody>
      </p:sp>
      <p:sp>
        <p:nvSpPr>
          <p:cNvPr id="12" name="TextBox 12"/>
          <p:cNvSpPr txBox="1"/>
          <p:nvPr/>
        </p:nvSpPr>
        <p:spPr>
          <a:xfrm>
            <a:off x="1675445" y="4730202"/>
            <a:ext cx="12508442" cy="2255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43"/>
              </a:lnSpc>
            </a:pPr>
            <a:r>
              <a:rPr lang="en-US" sz="2770" b="1" dirty="0">
                <a:solidFill>
                  <a:srgbClr val="29ABE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Dates: </a:t>
            </a:r>
            <a:r>
              <a:rPr lang="en-US" sz="2770" dirty="0">
                <a:solidFill>
                  <a:srgbClr val="292929"/>
                </a:solidFill>
                <a:latin typeface="Inter"/>
                <a:ea typeface="Inter"/>
                <a:cs typeface="Inter"/>
                <a:sym typeface="Inter"/>
              </a:rPr>
              <a:t>July 1, 2025, through December 31, 2026, MST.</a:t>
            </a:r>
          </a:p>
          <a:p>
            <a:pPr algn="l">
              <a:lnSpc>
                <a:spcPts val="4543"/>
              </a:lnSpc>
            </a:pPr>
            <a:r>
              <a:rPr lang="en-US" sz="2770" b="1" dirty="0">
                <a:solidFill>
                  <a:srgbClr val="29ABE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Eligibility: </a:t>
            </a:r>
            <a:r>
              <a:rPr lang="en-US" sz="2770" dirty="0">
                <a:solidFill>
                  <a:srgbClr val="292929"/>
                </a:solidFill>
                <a:latin typeface="Inter"/>
                <a:ea typeface="Inter"/>
                <a:cs typeface="Inter"/>
                <a:sym typeface="Inter"/>
              </a:rPr>
              <a:t>All members, including those who sign up during this period, are eligible to earn points. Members must be commission-active for the entire qualification period.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517354E-E79B-B8A7-3470-4C5C7DF96C1E}"/>
              </a:ext>
            </a:extLst>
          </p:cNvPr>
          <p:cNvGrpSpPr/>
          <p:nvPr/>
        </p:nvGrpSpPr>
        <p:grpSpPr>
          <a:xfrm>
            <a:off x="1650518" y="3848836"/>
            <a:ext cx="14986964" cy="664518"/>
            <a:chOff x="1650518" y="3848836"/>
            <a:chExt cx="14986964" cy="664518"/>
          </a:xfrm>
        </p:grpSpPr>
        <p:sp>
          <p:nvSpPr>
            <p:cNvPr id="15" name="Round Same-side Corner of Rectangle 14">
              <a:extLst>
                <a:ext uri="{FF2B5EF4-FFF2-40B4-BE49-F238E27FC236}">
                  <a16:creationId xmlns:a16="http://schemas.microsoft.com/office/drawing/2014/main" id="{F327B016-C911-B4FC-129A-5DA4D3306305}"/>
                </a:ext>
              </a:extLst>
            </p:cNvPr>
            <p:cNvSpPr/>
            <p:nvPr/>
          </p:nvSpPr>
          <p:spPr>
            <a:xfrm rot="16200000">
              <a:off x="8811741" y="-3312387"/>
              <a:ext cx="664518" cy="14986963"/>
            </a:xfrm>
            <a:prstGeom prst="round2SameRect">
              <a:avLst>
                <a:gd name="adj1" fmla="val 23212"/>
                <a:gd name="adj2" fmla="val 24320"/>
              </a:avLst>
            </a:prstGeom>
            <a:gradFill flip="none" rotWithShape="1">
              <a:gsLst>
                <a:gs pos="0">
                  <a:srgbClr val="2498DF"/>
                </a:gs>
                <a:gs pos="100000">
                  <a:srgbClr val="185AD5"/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1">
              <a:extLst>
                <a:ext uri="{FF2B5EF4-FFF2-40B4-BE49-F238E27FC236}">
                  <a16:creationId xmlns:a16="http://schemas.microsoft.com/office/drawing/2014/main" id="{C80EC9A6-6AF8-1502-4EDC-B52E783CCB3B}"/>
                </a:ext>
              </a:extLst>
            </p:cNvPr>
            <p:cNvSpPr txBox="1"/>
            <p:nvPr/>
          </p:nvSpPr>
          <p:spPr>
            <a:xfrm>
              <a:off x="1700372" y="3915294"/>
              <a:ext cx="14937110" cy="5010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36"/>
                </a:lnSpc>
                <a:spcBef>
                  <a:spcPct val="0"/>
                </a:spcBef>
              </a:pPr>
              <a:r>
                <a:rPr lang="en-US" sz="2954" b="1" spc="1022" dirty="0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QUALIFICATION PERIOD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114320" y="0"/>
            <a:ext cx="10347360" cy="10287000"/>
          </a:xfrm>
          <a:custGeom>
            <a:avLst/>
            <a:gdLst/>
            <a:ahLst/>
            <a:cxnLst/>
            <a:rect l="l" t="t" r="r" b="b"/>
            <a:pathLst>
              <a:path w="10347360" h="10287000">
                <a:moveTo>
                  <a:pt x="0" y="0"/>
                </a:moveTo>
                <a:lnTo>
                  <a:pt x="10347360" y="0"/>
                </a:lnTo>
                <a:lnTo>
                  <a:pt x="1034736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999"/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12" name="Group 2">
            <a:extLst>
              <a:ext uri="{FF2B5EF4-FFF2-40B4-BE49-F238E27FC236}">
                <a16:creationId xmlns:a16="http://schemas.microsoft.com/office/drawing/2014/main" id="{1BC70528-1501-C7F9-D2D8-A2E438377371}"/>
              </a:ext>
            </a:extLst>
          </p:cNvPr>
          <p:cNvGrpSpPr/>
          <p:nvPr/>
        </p:nvGrpSpPr>
        <p:grpSpPr>
          <a:xfrm>
            <a:off x="1650519" y="1028700"/>
            <a:ext cx="3834703" cy="1058149"/>
            <a:chOff x="0" y="0"/>
            <a:chExt cx="5112937" cy="1410865"/>
          </a:xfrm>
        </p:grpSpPr>
        <p:sp>
          <p:nvSpPr>
            <p:cNvPr id="113" name="Freeform 3">
              <a:extLst>
                <a:ext uri="{FF2B5EF4-FFF2-40B4-BE49-F238E27FC236}">
                  <a16:creationId xmlns:a16="http://schemas.microsoft.com/office/drawing/2014/main" id="{08D1F1F5-2EDE-5C4E-5661-48B7E37D002B}"/>
                </a:ext>
              </a:extLst>
            </p:cNvPr>
            <p:cNvSpPr/>
            <p:nvPr/>
          </p:nvSpPr>
          <p:spPr>
            <a:xfrm>
              <a:off x="0" y="368511"/>
              <a:ext cx="4840782" cy="599047"/>
            </a:xfrm>
            <a:custGeom>
              <a:avLst/>
              <a:gdLst/>
              <a:ahLst/>
              <a:cxnLst/>
              <a:rect l="l" t="t" r="r" b="b"/>
              <a:pathLst>
                <a:path w="4840782" h="599047">
                  <a:moveTo>
                    <a:pt x="0" y="0"/>
                  </a:moveTo>
                  <a:lnTo>
                    <a:pt x="4840782" y="0"/>
                  </a:lnTo>
                  <a:lnTo>
                    <a:pt x="4840782" y="599046"/>
                  </a:lnTo>
                  <a:lnTo>
                    <a:pt x="0" y="5990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14" name="Freeform 4">
              <a:extLst>
                <a:ext uri="{FF2B5EF4-FFF2-40B4-BE49-F238E27FC236}">
                  <a16:creationId xmlns:a16="http://schemas.microsoft.com/office/drawing/2014/main" id="{8E8EAC71-C61E-C80C-A803-EAEAE2647754}"/>
                </a:ext>
              </a:extLst>
            </p:cNvPr>
            <p:cNvSpPr/>
            <p:nvPr/>
          </p:nvSpPr>
          <p:spPr>
            <a:xfrm>
              <a:off x="0" y="0"/>
              <a:ext cx="1472099" cy="236616"/>
            </a:xfrm>
            <a:custGeom>
              <a:avLst/>
              <a:gdLst/>
              <a:ahLst/>
              <a:cxnLst/>
              <a:rect l="l" t="t" r="r" b="b"/>
              <a:pathLst>
                <a:path w="1472099" h="236616">
                  <a:moveTo>
                    <a:pt x="0" y="0"/>
                  </a:moveTo>
                  <a:lnTo>
                    <a:pt x="1472099" y="0"/>
                  </a:lnTo>
                  <a:lnTo>
                    <a:pt x="1472099" y="236616"/>
                  </a:lnTo>
                  <a:lnTo>
                    <a:pt x="0" y="2366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15" name="TextBox 5">
              <a:extLst>
                <a:ext uri="{FF2B5EF4-FFF2-40B4-BE49-F238E27FC236}">
                  <a16:creationId xmlns:a16="http://schemas.microsoft.com/office/drawing/2014/main" id="{FCD2B421-8B8C-3D8F-8C30-C20D11B158BF}"/>
                </a:ext>
              </a:extLst>
            </p:cNvPr>
            <p:cNvSpPr txBox="1"/>
            <p:nvPr/>
          </p:nvSpPr>
          <p:spPr>
            <a:xfrm>
              <a:off x="0" y="1042302"/>
              <a:ext cx="5112937" cy="36856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269"/>
                </a:lnSpc>
              </a:pPr>
              <a:r>
                <a:rPr lang="en-US" sz="1470" spc="166" dirty="0">
                  <a:solidFill>
                    <a:srgbClr val="1649D2"/>
                  </a:solidFill>
                  <a:latin typeface="Poppins" pitchFamily="2" charset="77"/>
                  <a:ea typeface="Poppins Medium"/>
                  <a:cs typeface="Poppins" pitchFamily="2" charset="77"/>
                  <a:sym typeface="Poppins Medium"/>
                </a:rPr>
                <a:t>JULY 1, 2026 – DECEMBER 31, 2026</a:t>
              </a: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941EE32D-CE61-0492-034D-EC07001AF879}"/>
              </a:ext>
            </a:extLst>
          </p:cNvPr>
          <p:cNvGrpSpPr/>
          <p:nvPr/>
        </p:nvGrpSpPr>
        <p:grpSpPr>
          <a:xfrm>
            <a:off x="1650518" y="2666414"/>
            <a:ext cx="14986964" cy="664518"/>
            <a:chOff x="1650518" y="3848836"/>
            <a:chExt cx="14986964" cy="664518"/>
          </a:xfrm>
        </p:grpSpPr>
        <p:sp>
          <p:nvSpPr>
            <p:cNvPr id="117" name="Round Same-side Corner of Rectangle 116">
              <a:extLst>
                <a:ext uri="{FF2B5EF4-FFF2-40B4-BE49-F238E27FC236}">
                  <a16:creationId xmlns:a16="http://schemas.microsoft.com/office/drawing/2014/main" id="{FE55C2DB-A970-942F-5004-4588A67F4446}"/>
                </a:ext>
              </a:extLst>
            </p:cNvPr>
            <p:cNvSpPr/>
            <p:nvPr/>
          </p:nvSpPr>
          <p:spPr>
            <a:xfrm rot="16200000">
              <a:off x="8811741" y="-3312387"/>
              <a:ext cx="664518" cy="14986963"/>
            </a:xfrm>
            <a:prstGeom prst="round2SameRect">
              <a:avLst>
                <a:gd name="adj1" fmla="val 23212"/>
                <a:gd name="adj2" fmla="val 24320"/>
              </a:avLst>
            </a:prstGeom>
            <a:gradFill flip="none" rotWithShape="1">
              <a:gsLst>
                <a:gs pos="0">
                  <a:srgbClr val="2498DF"/>
                </a:gs>
                <a:gs pos="100000">
                  <a:srgbClr val="185AD5"/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TextBox 11">
              <a:extLst>
                <a:ext uri="{FF2B5EF4-FFF2-40B4-BE49-F238E27FC236}">
                  <a16:creationId xmlns:a16="http://schemas.microsoft.com/office/drawing/2014/main" id="{2F2DE7B4-D81C-C29B-60FF-A1963D514766}"/>
                </a:ext>
              </a:extLst>
            </p:cNvPr>
            <p:cNvSpPr txBox="1"/>
            <p:nvPr/>
          </p:nvSpPr>
          <p:spPr>
            <a:xfrm>
              <a:off x="1700372" y="3915294"/>
              <a:ext cx="14937110" cy="5080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36"/>
                </a:lnSpc>
                <a:spcBef>
                  <a:spcPct val="0"/>
                </a:spcBef>
              </a:pPr>
              <a:r>
                <a:rPr lang="en-US" sz="2954" b="1" spc="1022" dirty="0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POINTS SYSTEM</a:t>
              </a:r>
            </a:p>
          </p:txBody>
        </p: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1693478B-42BF-72F6-1E3B-7FCA2FE97C9E}"/>
              </a:ext>
            </a:extLst>
          </p:cNvPr>
          <p:cNvGrpSpPr/>
          <p:nvPr/>
        </p:nvGrpSpPr>
        <p:grpSpPr>
          <a:xfrm>
            <a:off x="1650518" y="3538606"/>
            <a:ext cx="13417655" cy="5371179"/>
            <a:chOff x="1650518" y="3538606"/>
            <a:chExt cx="13417655" cy="5371179"/>
          </a:xfrm>
        </p:grpSpPr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191C222F-AF3F-E842-C38E-15B72791BA8D}"/>
                </a:ext>
              </a:extLst>
            </p:cNvPr>
            <p:cNvGrpSpPr/>
            <p:nvPr/>
          </p:nvGrpSpPr>
          <p:grpSpPr>
            <a:xfrm>
              <a:off x="1650518" y="7918071"/>
              <a:ext cx="6207675" cy="991714"/>
              <a:chOff x="6148718" y="833532"/>
              <a:chExt cx="6207675" cy="991714"/>
            </a:xfrm>
          </p:grpSpPr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14D4351A-A10E-EE39-04C3-3F28EE0B0C37}"/>
                  </a:ext>
                </a:extLst>
              </p:cNvPr>
              <p:cNvGrpSpPr/>
              <p:nvPr/>
            </p:nvGrpSpPr>
            <p:grpSpPr>
              <a:xfrm>
                <a:off x="8792858" y="833532"/>
                <a:ext cx="3563535" cy="991714"/>
                <a:chOff x="8197065" y="695933"/>
                <a:chExt cx="3563535" cy="991714"/>
              </a:xfrm>
              <a:solidFill>
                <a:srgbClr val="E5F4FB"/>
              </a:solidFill>
            </p:grpSpPr>
            <p:sp>
              <p:nvSpPr>
                <p:cNvPr id="170" name="Triangle 169">
                  <a:extLst>
                    <a:ext uri="{FF2B5EF4-FFF2-40B4-BE49-F238E27FC236}">
                      <a16:creationId xmlns:a16="http://schemas.microsoft.com/office/drawing/2014/main" id="{B5016DA0-A5A8-038A-A8E1-2CFE44E9370E}"/>
                    </a:ext>
                  </a:extLst>
                </p:cNvPr>
                <p:cNvSpPr/>
                <p:nvPr/>
              </p:nvSpPr>
              <p:spPr>
                <a:xfrm rot="5400000">
                  <a:off x="11311812" y="984017"/>
                  <a:ext cx="482032" cy="415545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1" name="Round Same-side Corner of Rectangle 170">
                  <a:extLst>
                    <a:ext uri="{FF2B5EF4-FFF2-40B4-BE49-F238E27FC236}">
                      <a16:creationId xmlns:a16="http://schemas.microsoft.com/office/drawing/2014/main" id="{386C593C-670D-E59C-B452-4C9A15EAB328}"/>
                    </a:ext>
                  </a:extLst>
                </p:cNvPr>
                <p:cNvSpPr/>
                <p:nvPr/>
              </p:nvSpPr>
              <p:spPr>
                <a:xfrm rot="16200000">
                  <a:off x="9318159" y="-425161"/>
                  <a:ext cx="991714" cy="3233901"/>
                </a:xfrm>
                <a:prstGeom prst="round2SameRect">
                  <a:avLst>
                    <a:gd name="adj1" fmla="val 17833"/>
                    <a:gd name="adj2" fmla="val 2432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A064DFAC-73F9-8277-DFFB-E33BBCEA130D}"/>
                  </a:ext>
                </a:extLst>
              </p:cNvPr>
              <p:cNvGrpSpPr/>
              <p:nvPr/>
            </p:nvGrpSpPr>
            <p:grpSpPr>
              <a:xfrm>
                <a:off x="6148718" y="833532"/>
                <a:ext cx="3563535" cy="991714"/>
                <a:chOff x="8197065" y="695933"/>
                <a:chExt cx="3563535" cy="991714"/>
              </a:xfrm>
            </p:grpSpPr>
            <p:sp>
              <p:nvSpPr>
                <p:cNvPr id="168" name="Triangle 167">
                  <a:extLst>
                    <a:ext uri="{FF2B5EF4-FFF2-40B4-BE49-F238E27FC236}">
                      <a16:creationId xmlns:a16="http://schemas.microsoft.com/office/drawing/2014/main" id="{0F7597F8-BF84-D610-84AD-77648582FAD0}"/>
                    </a:ext>
                  </a:extLst>
                </p:cNvPr>
                <p:cNvSpPr/>
                <p:nvPr/>
              </p:nvSpPr>
              <p:spPr>
                <a:xfrm rot="5400000">
                  <a:off x="11311812" y="984017"/>
                  <a:ext cx="482032" cy="415545"/>
                </a:xfrm>
                <a:prstGeom prst="triangle">
                  <a:avLst/>
                </a:prstGeom>
                <a:solidFill>
                  <a:srgbClr val="185FD7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69" name="Round Same-side Corner of Rectangle 168">
                  <a:extLst>
                    <a:ext uri="{FF2B5EF4-FFF2-40B4-BE49-F238E27FC236}">
                      <a16:creationId xmlns:a16="http://schemas.microsoft.com/office/drawing/2014/main" id="{51FBA32C-8777-CA6F-C919-912B5C8FFA45}"/>
                    </a:ext>
                  </a:extLst>
                </p:cNvPr>
                <p:cNvSpPr/>
                <p:nvPr/>
              </p:nvSpPr>
              <p:spPr>
                <a:xfrm rot="16200000">
                  <a:off x="9318159" y="-425161"/>
                  <a:ext cx="991714" cy="3233901"/>
                </a:xfrm>
                <a:prstGeom prst="round2SameRect">
                  <a:avLst>
                    <a:gd name="adj1" fmla="val 17833"/>
                    <a:gd name="adj2" fmla="val 24320"/>
                  </a:avLst>
                </a:prstGeom>
                <a:gradFill flip="none" rotWithShape="1">
                  <a:gsLst>
                    <a:gs pos="0">
                      <a:srgbClr val="2498DF"/>
                    </a:gs>
                    <a:gs pos="100000">
                      <a:srgbClr val="185AD5"/>
                    </a:gs>
                  </a:gsLst>
                  <a:lin ang="54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65030365-F48F-C1FF-EC98-B176A6AEBAC0}"/>
                </a:ext>
              </a:extLst>
            </p:cNvPr>
            <p:cNvGrpSpPr/>
            <p:nvPr/>
          </p:nvGrpSpPr>
          <p:grpSpPr>
            <a:xfrm>
              <a:off x="1650518" y="6815206"/>
              <a:ext cx="6207675" cy="991714"/>
              <a:chOff x="6148718" y="833532"/>
              <a:chExt cx="6207675" cy="991714"/>
            </a:xfrm>
          </p:grpSpPr>
          <p:grpSp>
            <p:nvGrpSpPr>
              <p:cNvPr id="148" name="Group 147">
                <a:extLst>
                  <a:ext uri="{FF2B5EF4-FFF2-40B4-BE49-F238E27FC236}">
                    <a16:creationId xmlns:a16="http://schemas.microsoft.com/office/drawing/2014/main" id="{8E5DFB11-8575-E0F4-3A3A-2A4CA08942DF}"/>
                  </a:ext>
                </a:extLst>
              </p:cNvPr>
              <p:cNvGrpSpPr/>
              <p:nvPr/>
            </p:nvGrpSpPr>
            <p:grpSpPr>
              <a:xfrm>
                <a:off x="8792858" y="833532"/>
                <a:ext cx="3563535" cy="991714"/>
                <a:chOff x="8197065" y="695933"/>
                <a:chExt cx="3563535" cy="991714"/>
              </a:xfrm>
              <a:solidFill>
                <a:srgbClr val="E5F4FB"/>
              </a:solidFill>
            </p:grpSpPr>
            <p:sp>
              <p:nvSpPr>
                <p:cNvPr id="152" name="Triangle 151">
                  <a:extLst>
                    <a:ext uri="{FF2B5EF4-FFF2-40B4-BE49-F238E27FC236}">
                      <a16:creationId xmlns:a16="http://schemas.microsoft.com/office/drawing/2014/main" id="{773332AE-D724-0CAF-C537-14604CF1E102}"/>
                    </a:ext>
                  </a:extLst>
                </p:cNvPr>
                <p:cNvSpPr/>
                <p:nvPr/>
              </p:nvSpPr>
              <p:spPr>
                <a:xfrm rot="5400000">
                  <a:off x="11311812" y="984017"/>
                  <a:ext cx="482032" cy="415545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3" name="Round Same-side Corner of Rectangle 152">
                  <a:extLst>
                    <a:ext uri="{FF2B5EF4-FFF2-40B4-BE49-F238E27FC236}">
                      <a16:creationId xmlns:a16="http://schemas.microsoft.com/office/drawing/2014/main" id="{47758CF0-9FC6-8ADD-2F77-F4B3409A8E84}"/>
                    </a:ext>
                  </a:extLst>
                </p:cNvPr>
                <p:cNvSpPr/>
                <p:nvPr/>
              </p:nvSpPr>
              <p:spPr>
                <a:xfrm rot="16200000">
                  <a:off x="9318159" y="-425161"/>
                  <a:ext cx="991714" cy="3233901"/>
                </a:xfrm>
                <a:prstGeom prst="round2SameRect">
                  <a:avLst>
                    <a:gd name="adj1" fmla="val 17833"/>
                    <a:gd name="adj2" fmla="val 2432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49" name="Group 148">
                <a:extLst>
                  <a:ext uri="{FF2B5EF4-FFF2-40B4-BE49-F238E27FC236}">
                    <a16:creationId xmlns:a16="http://schemas.microsoft.com/office/drawing/2014/main" id="{94C8CC7D-EBA4-DEC4-480A-6F66DFAA2555}"/>
                  </a:ext>
                </a:extLst>
              </p:cNvPr>
              <p:cNvGrpSpPr/>
              <p:nvPr/>
            </p:nvGrpSpPr>
            <p:grpSpPr>
              <a:xfrm>
                <a:off x="6148718" y="833532"/>
                <a:ext cx="3563535" cy="991714"/>
                <a:chOff x="8197065" y="695933"/>
                <a:chExt cx="3563535" cy="991714"/>
              </a:xfrm>
            </p:grpSpPr>
            <p:sp>
              <p:nvSpPr>
                <p:cNvPr id="150" name="Triangle 149">
                  <a:extLst>
                    <a:ext uri="{FF2B5EF4-FFF2-40B4-BE49-F238E27FC236}">
                      <a16:creationId xmlns:a16="http://schemas.microsoft.com/office/drawing/2014/main" id="{C4D5D9F8-B439-3D02-0504-0167C879B4FF}"/>
                    </a:ext>
                  </a:extLst>
                </p:cNvPr>
                <p:cNvSpPr/>
                <p:nvPr/>
              </p:nvSpPr>
              <p:spPr>
                <a:xfrm rot="5400000">
                  <a:off x="11311812" y="984017"/>
                  <a:ext cx="482032" cy="415545"/>
                </a:xfrm>
                <a:prstGeom prst="triangle">
                  <a:avLst/>
                </a:prstGeom>
                <a:solidFill>
                  <a:srgbClr val="185FD7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1" name="Round Same-side Corner of Rectangle 150">
                  <a:extLst>
                    <a:ext uri="{FF2B5EF4-FFF2-40B4-BE49-F238E27FC236}">
                      <a16:creationId xmlns:a16="http://schemas.microsoft.com/office/drawing/2014/main" id="{5350EBA6-D2AB-F474-7BE4-D5F5BF9FB37C}"/>
                    </a:ext>
                  </a:extLst>
                </p:cNvPr>
                <p:cNvSpPr/>
                <p:nvPr/>
              </p:nvSpPr>
              <p:spPr>
                <a:xfrm rot="16200000">
                  <a:off x="9318159" y="-425161"/>
                  <a:ext cx="991714" cy="3233901"/>
                </a:xfrm>
                <a:prstGeom prst="round2SameRect">
                  <a:avLst>
                    <a:gd name="adj1" fmla="val 17833"/>
                    <a:gd name="adj2" fmla="val 24320"/>
                  </a:avLst>
                </a:prstGeom>
                <a:gradFill flip="none" rotWithShape="1">
                  <a:gsLst>
                    <a:gs pos="0">
                      <a:srgbClr val="2498DF"/>
                    </a:gs>
                    <a:gs pos="100000">
                      <a:srgbClr val="185AD5"/>
                    </a:gs>
                  </a:gsLst>
                  <a:lin ang="54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BEBB414F-2F89-6EC2-33EB-612304DCD826}"/>
                </a:ext>
              </a:extLst>
            </p:cNvPr>
            <p:cNvGrpSpPr/>
            <p:nvPr/>
          </p:nvGrpSpPr>
          <p:grpSpPr>
            <a:xfrm>
              <a:off x="1650518" y="5725546"/>
              <a:ext cx="6207675" cy="991714"/>
              <a:chOff x="6148718" y="833532"/>
              <a:chExt cx="6207675" cy="991714"/>
            </a:xfrm>
          </p:grpSpPr>
          <p:grpSp>
            <p:nvGrpSpPr>
              <p:cNvPr id="141" name="Group 140">
                <a:extLst>
                  <a:ext uri="{FF2B5EF4-FFF2-40B4-BE49-F238E27FC236}">
                    <a16:creationId xmlns:a16="http://schemas.microsoft.com/office/drawing/2014/main" id="{3280F25E-0817-3E7C-8434-F00B1BCDF6D0}"/>
                  </a:ext>
                </a:extLst>
              </p:cNvPr>
              <p:cNvGrpSpPr/>
              <p:nvPr/>
            </p:nvGrpSpPr>
            <p:grpSpPr>
              <a:xfrm>
                <a:off x="8792858" y="833532"/>
                <a:ext cx="3563535" cy="991714"/>
                <a:chOff x="8197065" y="695933"/>
                <a:chExt cx="3563535" cy="991714"/>
              </a:xfrm>
              <a:solidFill>
                <a:srgbClr val="E5F4FB"/>
              </a:solidFill>
            </p:grpSpPr>
            <p:sp>
              <p:nvSpPr>
                <p:cNvPr id="145" name="Triangle 144">
                  <a:extLst>
                    <a:ext uri="{FF2B5EF4-FFF2-40B4-BE49-F238E27FC236}">
                      <a16:creationId xmlns:a16="http://schemas.microsoft.com/office/drawing/2014/main" id="{A954F846-EAD2-91C8-74A9-0A85F159735C}"/>
                    </a:ext>
                  </a:extLst>
                </p:cNvPr>
                <p:cNvSpPr/>
                <p:nvPr/>
              </p:nvSpPr>
              <p:spPr>
                <a:xfrm rot="5400000">
                  <a:off x="11311812" y="984017"/>
                  <a:ext cx="482032" cy="415545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46" name="Round Same-side Corner of Rectangle 145">
                  <a:extLst>
                    <a:ext uri="{FF2B5EF4-FFF2-40B4-BE49-F238E27FC236}">
                      <a16:creationId xmlns:a16="http://schemas.microsoft.com/office/drawing/2014/main" id="{ADE35F14-8667-D9D5-B79E-AFD6E2378126}"/>
                    </a:ext>
                  </a:extLst>
                </p:cNvPr>
                <p:cNvSpPr/>
                <p:nvPr/>
              </p:nvSpPr>
              <p:spPr>
                <a:xfrm rot="16200000">
                  <a:off x="9318159" y="-425161"/>
                  <a:ext cx="991714" cy="3233901"/>
                </a:xfrm>
                <a:prstGeom prst="round2SameRect">
                  <a:avLst>
                    <a:gd name="adj1" fmla="val 17833"/>
                    <a:gd name="adj2" fmla="val 2432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42" name="Group 141">
                <a:extLst>
                  <a:ext uri="{FF2B5EF4-FFF2-40B4-BE49-F238E27FC236}">
                    <a16:creationId xmlns:a16="http://schemas.microsoft.com/office/drawing/2014/main" id="{E0734A57-3A98-4BCA-4AAD-D6E7F31B1D43}"/>
                  </a:ext>
                </a:extLst>
              </p:cNvPr>
              <p:cNvGrpSpPr/>
              <p:nvPr/>
            </p:nvGrpSpPr>
            <p:grpSpPr>
              <a:xfrm>
                <a:off x="6148718" y="833532"/>
                <a:ext cx="3563535" cy="991714"/>
                <a:chOff x="8197065" y="695933"/>
                <a:chExt cx="3563535" cy="991714"/>
              </a:xfrm>
            </p:grpSpPr>
            <p:sp>
              <p:nvSpPr>
                <p:cNvPr id="143" name="Triangle 142">
                  <a:extLst>
                    <a:ext uri="{FF2B5EF4-FFF2-40B4-BE49-F238E27FC236}">
                      <a16:creationId xmlns:a16="http://schemas.microsoft.com/office/drawing/2014/main" id="{4F3DEAE7-1BFC-49A5-B55D-D827EF7534D0}"/>
                    </a:ext>
                  </a:extLst>
                </p:cNvPr>
                <p:cNvSpPr/>
                <p:nvPr/>
              </p:nvSpPr>
              <p:spPr>
                <a:xfrm rot="5400000">
                  <a:off x="11311812" y="984017"/>
                  <a:ext cx="482032" cy="415545"/>
                </a:xfrm>
                <a:prstGeom prst="triangle">
                  <a:avLst/>
                </a:prstGeom>
                <a:solidFill>
                  <a:srgbClr val="185FD7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44" name="Round Same-side Corner of Rectangle 143">
                  <a:extLst>
                    <a:ext uri="{FF2B5EF4-FFF2-40B4-BE49-F238E27FC236}">
                      <a16:creationId xmlns:a16="http://schemas.microsoft.com/office/drawing/2014/main" id="{9753D57E-F748-1022-0A39-4CCE16CBE064}"/>
                    </a:ext>
                  </a:extLst>
                </p:cNvPr>
                <p:cNvSpPr/>
                <p:nvPr/>
              </p:nvSpPr>
              <p:spPr>
                <a:xfrm rot="16200000">
                  <a:off x="9318159" y="-425161"/>
                  <a:ext cx="991714" cy="3233901"/>
                </a:xfrm>
                <a:prstGeom prst="round2SameRect">
                  <a:avLst>
                    <a:gd name="adj1" fmla="val 17833"/>
                    <a:gd name="adj2" fmla="val 24320"/>
                  </a:avLst>
                </a:prstGeom>
                <a:gradFill flip="none" rotWithShape="1">
                  <a:gsLst>
                    <a:gs pos="0">
                      <a:srgbClr val="2498DF"/>
                    </a:gs>
                    <a:gs pos="100000">
                      <a:srgbClr val="185AD5"/>
                    </a:gs>
                  </a:gsLst>
                  <a:lin ang="54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5DB1C402-1866-7A5D-2C03-80E956B9E573}"/>
                </a:ext>
              </a:extLst>
            </p:cNvPr>
            <p:cNvGrpSpPr/>
            <p:nvPr/>
          </p:nvGrpSpPr>
          <p:grpSpPr>
            <a:xfrm>
              <a:off x="1650518" y="4635886"/>
              <a:ext cx="6207675" cy="991714"/>
              <a:chOff x="6148718" y="833532"/>
              <a:chExt cx="6207675" cy="991714"/>
            </a:xfrm>
          </p:grpSpPr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99DD24AD-EA98-DFED-636A-2904E7463209}"/>
                  </a:ext>
                </a:extLst>
              </p:cNvPr>
              <p:cNvGrpSpPr/>
              <p:nvPr/>
            </p:nvGrpSpPr>
            <p:grpSpPr>
              <a:xfrm>
                <a:off x="8792858" y="833532"/>
                <a:ext cx="3563535" cy="991714"/>
                <a:chOff x="8197065" y="695933"/>
                <a:chExt cx="3563535" cy="991714"/>
              </a:xfrm>
              <a:solidFill>
                <a:srgbClr val="E5F4FB"/>
              </a:solidFill>
            </p:grpSpPr>
            <p:sp>
              <p:nvSpPr>
                <p:cNvPr id="131" name="Triangle 130">
                  <a:extLst>
                    <a:ext uri="{FF2B5EF4-FFF2-40B4-BE49-F238E27FC236}">
                      <a16:creationId xmlns:a16="http://schemas.microsoft.com/office/drawing/2014/main" id="{CA3CE600-8BB0-8A14-A91F-4510F005A304}"/>
                    </a:ext>
                  </a:extLst>
                </p:cNvPr>
                <p:cNvSpPr/>
                <p:nvPr/>
              </p:nvSpPr>
              <p:spPr>
                <a:xfrm rot="5400000">
                  <a:off x="11311812" y="984017"/>
                  <a:ext cx="482032" cy="415545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32" name="Round Same-side Corner of Rectangle 131">
                  <a:extLst>
                    <a:ext uri="{FF2B5EF4-FFF2-40B4-BE49-F238E27FC236}">
                      <a16:creationId xmlns:a16="http://schemas.microsoft.com/office/drawing/2014/main" id="{C9E1E210-74AA-38C8-8928-10F3E4461EB2}"/>
                    </a:ext>
                  </a:extLst>
                </p:cNvPr>
                <p:cNvSpPr/>
                <p:nvPr/>
              </p:nvSpPr>
              <p:spPr>
                <a:xfrm rot="16200000">
                  <a:off x="9318159" y="-425161"/>
                  <a:ext cx="991714" cy="3233901"/>
                </a:xfrm>
                <a:prstGeom prst="round2SameRect">
                  <a:avLst>
                    <a:gd name="adj1" fmla="val 17833"/>
                    <a:gd name="adj2" fmla="val 2432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A549898D-22E8-AB0E-40E4-BDFD55BBF577}"/>
                  </a:ext>
                </a:extLst>
              </p:cNvPr>
              <p:cNvGrpSpPr/>
              <p:nvPr/>
            </p:nvGrpSpPr>
            <p:grpSpPr>
              <a:xfrm>
                <a:off x="6148718" y="833532"/>
                <a:ext cx="3563535" cy="991714"/>
                <a:chOff x="8197065" y="695933"/>
                <a:chExt cx="3563535" cy="991714"/>
              </a:xfrm>
            </p:grpSpPr>
            <p:sp>
              <p:nvSpPr>
                <p:cNvPr id="129" name="Triangle 128">
                  <a:extLst>
                    <a:ext uri="{FF2B5EF4-FFF2-40B4-BE49-F238E27FC236}">
                      <a16:creationId xmlns:a16="http://schemas.microsoft.com/office/drawing/2014/main" id="{0B49A00F-B799-91F0-2682-0960B2757B73}"/>
                    </a:ext>
                  </a:extLst>
                </p:cNvPr>
                <p:cNvSpPr/>
                <p:nvPr/>
              </p:nvSpPr>
              <p:spPr>
                <a:xfrm rot="5400000">
                  <a:off x="11311812" y="984017"/>
                  <a:ext cx="482032" cy="415545"/>
                </a:xfrm>
                <a:prstGeom prst="triangle">
                  <a:avLst/>
                </a:prstGeom>
                <a:solidFill>
                  <a:srgbClr val="185FD7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30" name="Round Same-side Corner of Rectangle 129">
                  <a:extLst>
                    <a:ext uri="{FF2B5EF4-FFF2-40B4-BE49-F238E27FC236}">
                      <a16:creationId xmlns:a16="http://schemas.microsoft.com/office/drawing/2014/main" id="{8E1F3B46-8FE2-42E2-C074-FADC4DB92453}"/>
                    </a:ext>
                  </a:extLst>
                </p:cNvPr>
                <p:cNvSpPr/>
                <p:nvPr/>
              </p:nvSpPr>
              <p:spPr>
                <a:xfrm rot="16200000">
                  <a:off x="9318159" y="-425161"/>
                  <a:ext cx="991714" cy="3233901"/>
                </a:xfrm>
                <a:prstGeom prst="round2SameRect">
                  <a:avLst>
                    <a:gd name="adj1" fmla="val 17833"/>
                    <a:gd name="adj2" fmla="val 24320"/>
                  </a:avLst>
                </a:prstGeom>
                <a:gradFill flip="none" rotWithShape="1">
                  <a:gsLst>
                    <a:gs pos="0">
                      <a:srgbClr val="2498DF"/>
                    </a:gs>
                    <a:gs pos="100000">
                      <a:srgbClr val="185AD5"/>
                    </a:gs>
                  </a:gsLst>
                  <a:lin ang="54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6DC33844-E842-7532-3D61-D85D97509ADE}"/>
                </a:ext>
              </a:extLst>
            </p:cNvPr>
            <p:cNvGrpSpPr/>
            <p:nvPr/>
          </p:nvGrpSpPr>
          <p:grpSpPr>
            <a:xfrm>
              <a:off x="1650518" y="3538606"/>
              <a:ext cx="6207675" cy="991714"/>
              <a:chOff x="6148718" y="833532"/>
              <a:chExt cx="6207675" cy="991714"/>
            </a:xfrm>
          </p:grpSpPr>
          <p:grpSp>
            <p:nvGrpSpPr>
              <p:cNvPr id="122" name="Group 121">
                <a:extLst>
                  <a:ext uri="{FF2B5EF4-FFF2-40B4-BE49-F238E27FC236}">
                    <a16:creationId xmlns:a16="http://schemas.microsoft.com/office/drawing/2014/main" id="{33CA6BDE-54BA-447C-F867-0DBA6996458E}"/>
                  </a:ext>
                </a:extLst>
              </p:cNvPr>
              <p:cNvGrpSpPr/>
              <p:nvPr/>
            </p:nvGrpSpPr>
            <p:grpSpPr>
              <a:xfrm>
                <a:off x="8792858" y="833532"/>
                <a:ext cx="3563535" cy="991714"/>
                <a:chOff x="8197065" y="695933"/>
                <a:chExt cx="3563535" cy="991714"/>
              </a:xfrm>
              <a:solidFill>
                <a:srgbClr val="E5F4FB"/>
              </a:solidFill>
            </p:grpSpPr>
            <p:sp>
              <p:nvSpPr>
                <p:cNvPr id="123" name="Triangle 122">
                  <a:extLst>
                    <a:ext uri="{FF2B5EF4-FFF2-40B4-BE49-F238E27FC236}">
                      <a16:creationId xmlns:a16="http://schemas.microsoft.com/office/drawing/2014/main" id="{8BBB31EB-FB95-D4EF-2F92-1E3B16E010A7}"/>
                    </a:ext>
                  </a:extLst>
                </p:cNvPr>
                <p:cNvSpPr/>
                <p:nvPr/>
              </p:nvSpPr>
              <p:spPr>
                <a:xfrm rot="5400000">
                  <a:off x="11311812" y="984017"/>
                  <a:ext cx="482032" cy="415545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24" name="Round Same-side Corner of Rectangle 123">
                  <a:extLst>
                    <a:ext uri="{FF2B5EF4-FFF2-40B4-BE49-F238E27FC236}">
                      <a16:creationId xmlns:a16="http://schemas.microsoft.com/office/drawing/2014/main" id="{79640345-4870-9E55-EF5E-B29AFCBBE736}"/>
                    </a:ext>
                  </a:extLst>
                </p:cNvPr>
                <p:cNvSpPr/>
                <p:nvPr/>
              </p:nvSpPr>
              <p:spPr>
                <a:xfrm rot="16200000">
                  <a:off x="9318159" y="-425161"/>
                  <a:ext cx="991714" cy="3233901"/>
                </a:xfrm>
                <a:prstGeom prst="round2SameRect">
                  <a:avLst>
                    <a:gd name="adj1" fmla="val 17833"/>
                    <a:gd name="adj2" fmla="val 2432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21" name="Group 120">
                <a:extLst>
                  <a:ext uri="{FF2B5EF4-FFF2-40B4-BE49-F238E27FC236}">
                    <a16:creationId xmlns:a16="http://schemas.microsoft.com/office/drawing/2014/main" id="{481AF83D-D50F-58FE-F53B-ED9E35CC4F3B}"/>
                  </a:ext>
                </a:extLst>
              </p:cNvPr>
              <p:cNvGrpSpPr/>
              <p:nvPr/>
            </p:nvGrpSpPr>
            <p:grpSpPr>
              <a:xfrm>
                <a:off x="6148718" y="833532"/>
                <a:ext cx="3563535" cy="991714"/>
                <a:chOff x="8197065" y="695933"/>
                <a:chExt cx="3563535" cy="991714"/>
              </a:xfrm>
            </p:grpSpPr>
            <p:sp>
              <p:nvSpPr>
                <p:cNvPr id="120" name="Triangle 119">
                  <a:extLst>
                    <a:ext uri="{FF2B5EF4-FFF2-40B4-BE49-F238E27FC236}">
                      <a16:creationId xmlns:a16="http://schemas.microsoft.com/office/drawing/2014/main" id="{52C990F9-5BF8-F33A-AA1B-4DB45F860858}"/>
                    </a:ext>
                  </a:extLst>
                </p:cNvPr>
                <p:cNvSpPr/>
                <p:nvPr/>
              </p:nvSpPr>
              <p:spPr>
                <a:xfrm rot="5400000">
                  <a:off x="11311812" y="984017"/>
                  <a:ext cx="482032" cy="415545"/>
                </a:xfrm>
                <a:prstGeom prst="triangle">
                  <a:avLst/>
                </a:prstGeom>
                <a:solidFill>
                  <a:srgbClr val="185FD7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19" name="Round Same-side Corner of Rectangle 118">
                  <a:extLst>
                    <a:ext uri="{FF2B5EF4-FFF2-40B4-BE49-F238E27FC236}">
                      <a16:creationId xmlns:a16="http://schemas.microsoft.com/office/drawing/2014/main" id="{1E2880A3-EB0E-CE01-1922-B229192D1967}"/>
                    </a:ext>
                  </a:extLst>
                </p:cNvPr>
                <p:cNvSpPr/>
                <p:nvPr/>
              </p:nvSpPr>
              <p:spPr>
                <a:xfrm rot="16200000">
                  <a:off x="9318159" y="-425161"/>
                  <a:ext cx="991714" cy="3233901"/>
                </a:xfrm>
                <a:prstGeom prst="round2SameRect">
                  <a:avLst>
                    <a:gd name="adj1" fmla="val 17833"/>
                    <a:gd name="adj2" fmla="val 24320"/>
                  </a:avLst>
                </a:prstGeom>
                <a:gradFill flip="none" rotWithShape="1">
                  <a:gsLst>
                    <a:gs pos="0">
                      <a:srgbClr val="2498DF"/>
                    </a:gs>
                    <a:gs pos="100000">
                      <a:srgbClr val="185AD5"/>
                    </a:gs>
                  </a:gsLst>
                  <a:lin ang="54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grpSp>
          <p:nvGrpSpPr>
            <p:cNvPr id="25" name="Group 25"/>
            <p:cNvGrpSpPr/>
            <p:nvPr/>
          </p:nvGrpSpPr>
          <p:grpSpPr>
            <a:xfrm>
              <a:off x="5412247" y="3719494"/>
              <a:ext cx="648548" cy="648548"/>
              <a:chOff x="0" y="0"/>
              <a:chExt cx="812800" cy="8128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29ABE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42890" tIns="42890" rIns="42890" bIns="42890" rtlCol="0" anchor="ctr"/>
              <a:lstStyle/>
              <a:p>
                <a:pPr algn="ctr">
                  <a:lnSpc>
                    <a:spcPts val="2371"/>
                  </a:lnSpc>
                </a:pPr>
                <a:endParaRPr/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2058092" y="4938622"/>
              <a:ext cx="1708739" cy="32862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583"/>
                </a:lnSpc>
              </a:pPr>
              <a:r>
                <a:rPr lang="en-US" sz="1845" b="1" spc="36" dirty="0" err="1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Autoships</a:t>
              </a:r>
              <a:endParaRPr lang="en-US" sz="1845" b="1" spc="36" dirty="0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endParaRPr>
            </a:p>
          </p:txBody>
        </p:sp>
        <p:grpSp>
          <p:nvGrpSpPr>
            <p:cNvPr id="41" name="Group 41"/>
            <p:cNvGrpSpPr/>
            <p:nvPr/>
          </p:nvGrpSpPr>
          <p:grpSpPr>
            <a:xfrm>
              <a:off x="5412247" y="4829966"/>
              <a:ext cx="648548" cy="648548"/>
              <a:chOff x="0" y="0"/>
              <a:chExt cx="812800" cy="812800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29ABE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3" name="TextBox 43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42890" tIns="42890" rIns="42890" bIns="42890" rtlCol="0" anchor="ctr"/>
              <a:lstStyle/>
              <a:p>
                <a:pPr algn="ctr">
                  <a:lnSpc>
                    <a:spcPts val="2371"/>
                  </a:lnSpc>
                </a:pPr>
                <a:endParaRPr/>
              </a:p>
            </p:txBody>
          </p:sp>
        </p:grpSp>
        <p:grpSp>
          <p:nvGrpSpPr>
            <p:cNvPr id="57" name="Group 57"/>
            <p:cNvGrpSpPr/>
            <p:nvPr/>
          </p:nvGrpSpPr>
          <p:grpSpPr>
            <a:xfrm>
              <a:off x="5412247" y="5940439"/>
              <a:ext cx="648548" cy="648548"/>
              <a:chOff x="0" y="0"/>
              <a:chExt cx="812800" cy="812800"/>
            </a:xfrm>
          </p:grpSpPr>
          <p:sp>
            <p:nvSpPr>
              <p:cNvPr id="58" name="Freeform 5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29ABE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9" name="TextBox 59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42890" tIns="42890" rIns="42890" bIns="42890" rtlCol="0" anchor="ctr"/>
              <a:lstStyle/>
              <a:p>
                <a:pPr algn="ctr">
                  <a:lnSpc>
                    <a:spcPts val="2371"/>
                  </a:lnSpc>
                </a:pPr>
                <a:endParaRPr/>
              </a:p>
            </p:txBody>
          </p:sp>
        </p:grpSp>
        <p:grpSp>
          <p:nvGrpSpPr>
            <p:cNvPr id="89" name="Group 89"/>
            <p:cNvGrpSpPr/>
            <p:nvPr/>
          </p:nvGrpSpPr>
          <p:grpSpPr>
            <a:xfrm>
              <a:off x="5412247" y="8070492"/>
              <a:ext cx="648548" cy="648548"/>
              <a:chOff x="0" y="0"/>
              <a:chExt cx="812800" cy="812800"/>
            </a:xfrm>
          </p:grpSpPr>
          <p:sp>
            <p:nvSpPr>
              <p:cNvPr id="90" name="Freeform 9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29ABE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91" name="TextBox 91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42890" tIns="42890" rIns="42890" bIns="42890" rtlCol="0" anchor="ctr"/>
              <a:lstStyle/>
              <a:p>
                <a:pPr algn="ctr">
                  <a:lnSpc>
                    <a:spcPts val="2371"/>
                  </a:lnSpc>
                </a:pPr>
                <a:endParaRPr/>
              </a:p>
            </p:txBody>
          </p:sp>
        </p:grpSp>
        <p:sp>
          <p:nvSpPr>
            <p:cNvPr id="92" name="TextBox 92"/>
            <p:cNvSpPr txBox="1"/>
            <p:nvPr/>
          </p:nvSpPr>
          <p:spPr>
            <a:xfrm>
              <a:off x="8037485" y="3706069"/>
              <a:ext cx="7030688" cy="6253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32"/>
                </a:lnSpc>
              </a:pPr>
              <a:r>
                <a:rPr lang="en-US" sz="1729" b="1">
                  <a:solidFill>
                    <a:srgbClr val="29ABE2"/>
                  </a:solidFill>
                  <a:latin typeface="Inter Semi-Bold"/>
                  <a:ea typeface="Inter Semi-Bold"/>
                  <a:cs typeface="Inter Semi-Bold"/>
                  <a:sym typeface="Inter Semi-Bold"/>
                </a:rPr>
                <a:t>Members earn 1 point </a:t>
              </a:r>
              <a:r>
                <a:rPr lang="en-US" sz="1729">
                  <a:solidFill>
                    <a:srgbClr val="292929"/>
                  </a:solidFill>
                  <a:latin typeface="Inter"/>
                  <a:ea typeface="Inter"/>
                  <a:cs typeface="Inter"/>
                  <a:sym typeface="Inter"/>
                </a:rPr>
                <a:t>for each first order of 100 Qualifying Volume (QV) or more from a new enrollee.</a:t>
              </a:r>
            </a:p>
          </p:txBody>
        </p:sp>
        <p:sp>
          <p:nvSpPr>
            <p:cNvPr id="93" name="TextBox 93"/>
            <p:cNvSpPr txBox="1"/>
            <p:nvPr/>
          </p:nvSpPr>
          <p:spPr>
            <a:xfrm>
              <a:off x="2058092" y="3834273"/>
              <a:ext cx="2609698" cy="3345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23"/>
                </a:lnSpc>
              </a:pPr>
              <a:r>
                <a:rPr lang="en-US" sz="1945" b="1" spc="38" dirty="0">
                  <a:solidFill>
                    <a:srgbClr val="FFFFFF"/>
                  </a:solidFill>
                  <a:latin typeface="Poppins" pitchFamily="2" charset="77"/>
                  <a:ea typeface="Poppins Semi-Bold"/>
                  <a:cs typeface="Poppins" pitchFamily="2" charset="77"/>
                  <a:sym typeface="Poppins Semi-Bold"/>
                </a:rPr>
                <a:t>Enrollments</a:t>
              </a:r>
            </a:p>
          </p:txBody>
        </p:sp>
        <p:sp>
          <p:nvSpPr>
            <p:cNvPr id="94" name="TextBox 94"/>
            <p:cNvSpPr txBox="1"/>
            <p:nvPr/>
          </p:nvSpPr>
          <p:spPr>
            <a:xfrm>
              <a:off x="5422341" y="3775481"/>
              <a:ext cx="638454" cy="4722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65"/>
                </a:lnSpc>
              </a:pPr>
              <a:r>
                <a:rPr lang="en-US" sz="2761" b="1" spc="55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1</a:t>
              </a:r>
            </a:p>
          </p:txBody>
        </p:sp>
        <p:sp>
          <p:nvSpPr>
            <p:cNvPr id="95" name="TextBox 95"/>
            <p:cNvSpPr txBox="1"/>
            <p:nvPr/>
          </p:nvSpPr>
          <p:spPr>
            <a:xfrm>
              <a:off x="6148718" y="3775481"/>
              <a:ext cx="1008431" cy="4823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865"/>
                </a:lnSpc>
              </a:pPr>
              <a:r>
                <a:rPr lang="en-US" sz="2761" b="1" spc="55">
                  <a:solidFill>
                    <a:srgbClr val="29ABE2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Point</a:t>
              </a:r>
            </a:p>
          </p:txBody>
        </p:sp>
        <p:sp>
          <p:nvSpPr>
            <p:cNvPr id="96" name="TextBox 96"/>
            <p:cNvSpPr txBox="1"/>
            <p:nvPr/>
          </p:nvSpPr>
          <p:spPr>
            <a:xfrm>
              <a:off x="8037485" y="4590278"/>
              <a:ext cx="7030688" cy="9550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32"/>
                </a:lnSpc>
              </a:pPr>
              <a:r>
                <a:rPr lang="en-US" sz="1729" b="1">
                  <a:solidFill>
                    <a:srgbClr val="29ABE2"/>
                  </a:solidFill>
                  <a:latin typeface="Inter Semi-Bold"/>
                  <a:ea typeface="Inter Semi-Bold"/>
                  <a:cs typeface="Inter Semi-Bold"/>
                  <a:sym typeface="Inter Semi-Bold"/>
                </a:rPr>
                <a:t>Members earn 2 points </a:t>
              </a:r>
              <a:r>
                <a:rPr lang="en-US" sz="1729">
                  <a:solidFill>
                    <a:srgbClr val="292929"/>
                  </a:solidFill>
                  <a:latin typeface="Inter"/>
                  <a:ea typeface="Inter"/>
                  <a:cs typeface="Inter"/>
                  <a:sym typeface="Inter"/>
                </a:rPr>
                <a:t>for any subsequent order of 100 QV or more following an initial enrollment order within the qualification period of any QV amount.</a:t>
              </a:r>
            </a:p>
          </p:txBody>
        </p:sp>
        <p:sp>
          <p:nvSpPr>
            <p:cNvPr id="98" name="TextBox 98"/>
            <p:cNvSpPr txBox="1"/>
            <p:nvPr/>
          </p:nvSpPr>
          <p:spPr>
            <a:xfrm>
              <a:off x="5422341" y="4885954"/>
              <a:ext cx="638454" cy="4722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65"/>
                </a:lnSpc>
              </a:pPr>
              <a:r>
                <a:rPr lang="en-US" sz="2761" b="1" spc="55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2</a:t>
              </a:r>
            </a:p>
          </p:txBody>
        </p:sp>
        <p:sp>
          <p:nvSpPr>
            <p:cNvPr id="99" name="TextBox 99"/>
            <p:cNvSpPr txBox="1"/>
            <p:nvPr/>
          </p:nvSpPr>
          <p:spPr>
            <a:xfrm>
              <a:off x="6148718" y="4885954"/>
              <a:ext cx="1361549" cy="4823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865"/>
                </a:lnSpc>
              </a:pPr>
              <a:r>
                <a:rPr lang="en-US" sz="2761" b="1" spc="55">
                  <a:solidFill>
                    <a:srgbClr val="29ABE2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Points</a:t>
              </a:r>
            </a:p>
          </p:txBody>
        </p:sp>
        <p:sp>
          <p:nvSpPr>
            <p:cNvPr id="100" name="TextBox 100"/>
            <p:cNvSpPr txBox="1"/>
            <p:nvPr/>
          </p:nvSpPr>
          <p:spPr>
            <a:xfrm>
              <a:off x="8037485" y="5705683"/>
              <a:ext cx="7030688" cy="9548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32"/>
                </a:lnSpc>
              </a:pPr>
              <a:r>
                <a:rPr lang="en-US" sz="1729" b="1">
                  <a:solidFill>
                    <a:srgbClr val="29ABE2"/>
                  </a:solidFill>
                  <a:latin typeface="Inter Semi-Bold"/>
                  <a:ea typeface="Inter Semi-Bold"/>
                  <a:cs typeface="Inter Semi-Bold"/>
                  <a:sym typeface="Inter Semi-Bold"/>
                </a:rPr>
                <a:t>Members earn 10 points </a:t>
              </a:r>
              <a:r>
                <a:rPr lang="en-US" sz="1729">
                  <a:solidFill>
                    <a:srgbClr val="292929"/>
                  </a:solidFill>
                  <a:latin typeface="Inter"/>
                  <a:ea typeface="Inter"/>
                  <a:cs typeface="Inter"/>
                  <a:sym typeface="Inter"/>
                </a:rPr>
                <a:t>for each new high rank achieved within the qualification period. This applies to advancements from Member to Senior Member and higher.</a:t>
              </a:r>
            </a:p>
          </p:txBody>
        </p:sp>
        <p:sp>
          <p:nvSpPr>
            <p:cNvPr id="101" name="TextBox 101"/>
            <p:cNvSpPr txBox="1"/>
            <p:nvPr/>
          </p:nvSpPr>
          <p:spPr>
            <a:xfrm>
              <a:off x="2058092" y="5877646"/>
              <a:ext cx="2609698" cy="6807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23"/>
                </a:lnSpc>
              </a:pPr>
              <a:r>
                <a:rPr lang="en-US" sz="1945" b="1" spc="38" dirty="0">
                  <a:solidFill>
                    <a:srgbClr val="FFFFFF"/>
                  </a:solidFill>
                  <a:latin typeface="Poppins" pitchFamily="2" charset="77"/>
                  <a:ea typeface="Poppins Semi-Bold"/>
                  <a:cs typeface="Poppins" pitchFamily="2" charset="77"/>
                  <a:sym typeface="Poppins Semi-Bold"/>
                </a:rPr>
                <a:t>Rank Advancements</a:t>
              </a:r>
            </a:p>
          </p:txBody>
        </p:sp>
        <p:sp>
          <p:nvSpPr>
            <p:cNvPr id="102" name="TextBox 102"/>
            <p:cNvSpPr txBox="1"/>
            <p:nvPr/>
          </p:nvSpPr>
          <p:spPr>
            <a:xfrm>
              <a:off x="5422341" y="6002189"/>
              <a:ext cx="638454" cy="4722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65"/>
                </a:lnSpc>
              </a:pPr>
              <a:r>
                <a:rPr lang="en-US" sz="2761" b="1" spc="55" dirty="0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10</a:t>
              </a:r>
            </a:p>
          </p:txBody>
        </p:sp>
        <p:sp>
          <p:nvSpPr>
            <p:cNvPr id="103" name="TextBox 103"/>
            <p:cNvSpPr txBox="1"/>
            <p:nvPr/>
          </p:nvSpPr>
          <p:spPr>
            <a:xfrm>
              <a:off x="6148718" y="5996427"/>
              <a:ext cx="1361549" cy="4823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865"/>
                </a:lnSpc>
              </a:pPr>
              <a:r>
                <a:rPr lang="en-US" sz="2761" b="1" spc="55">
                  <a:solidFill>
                    <a:srgbClr val="29ABE2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Points</a:t>
              </a:r>
            </a:p>
          </p:txBody>
        </p:sp>
        <p:sp>
          <p:nvSpPr>
            <p:cNvPr id="104" name="TextBox 104"/>
            <p:cNvSpPr txBox="1"/>
            <p:nvPr/>
          </p:nvSpPr>
          <p:spPr>
            <a:xfrm>
              <a:off x="8037485" y="6851758"/>
              <a:ext cx="7030688" cy="9548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32"/>
                </a:lnSpc>
              </a:pPr>
              <a:r>
                <a:rPr lang="en-US" sz="1729" b="1">
                  <a:solidFill>
                    <a:srgbClr val="29ABE2"/>
                  </a:solidFill>
                  <a:latin typeface="Inter Semi-Bold"/>
                  <a:ea typeface="Inter Semi-Bold"/>
                  <a:cs typeface="Inter Semi-Bold"/>
                  <a:sym typeface="Inter Semi-Bold"/>
                </a:rPr>
                <a:t>Members earn 10 points </a:t>
              </a:r>
              <a:r>
                <a:rPr lang="en-US" sz="1729">
                  <a:solidFill>
                    <a:srgbClr val="292929"/>
                  </a:solidFill>
                  <a:latin typeface="Inter"/>
                  <a:ea typeface="Inter"/>
                  <a:cs typeface="Inter"/>
                  <a:sym typeface="Inter"/>
                </a:rPr>
                <a:t>for each new high rank achieved by individuals directly enrolled under them (at the first level of their enrollment tree).</a:t>
              </a:r>
            </a:p>
          </p:txBody>
        </p:sp>
        <p:sp>
          <p:nvSpPr>
            <p:cNvPr id="105" name="TextBox 105"/>
            <p:cNvSpPr txBox="1"/>
            <p:nvPr/>
          </p:nvSpPr>
          <p:spPr>
            <a:xfrm>
              <a:off x="2058092" y="6970680"/>
              <a:ext cx="2609698" cy="6807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23"/>
                </a:lnSpc>
              </a:pPr>
              <a:r>
                <a:rPr lang="en-US" sz="1945" b="1" spc="38" dirty="0">
                  <a:solidFill>
                    <a:srgbClr val="FFFFFF"/>
                  </a:solidFill>
                  <a:latin typeface="Poppins" pitchFamily="2" charset="77"/>
                  <a:ea typeface="Poppins Semi-Bold"/>
                  <a:cs typeface="Poppins" pitchFamily="2" charset="77"/>
                  <a:sym typeface="Poppins Semi-Bold"/>
                </a:rPr>
                <a:t>Front Line Rank Advancements</a:t>
              </a:r>
            </a:p>
          </p:txBody>
        </p:sp>
        <p:sp>
          <p:nvSpPr>
            <p:cNvPr id="108" name="TextBox 108"/>
            <p:cNvSpPr txBox="1"/>
            <p:nvPr/>
          </p:nvSpPr>
          <p:spPr>
            <a:xfrm>
              <a:off x="8037485" y="8116171"/>
              <a:ext cx="6786965" cy="6253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32"/>
                </a:lnSpc>
              </a:pPr>
              <a:r>
                <a:rPr lang="en-US" sz="1729" b="1">
                  <a:solidFill>
                    <a:srgbClr val="29ABE2"/>
                  </a:solidFill>
                  <a:latin typeface="Inter Semi-Bold"/>
                  <a:ea typeface="Inter Semi-Bold"/>
                  <a:cs typeface="Inter Semi-Bold"/>
                  <a:sym typeface="Inter Semi-Bold"/>
                </a:rPr>
                <a:t>Members earn 5 points </a:t>
              </a:r>
              <a:r>
                <a:rPr lang="en-US" sz="1729">
                  <a:solidFill>
                    <a:srgbClr val="292929"/>
                  </a:solidFill>
                  <a:latin typeface="Inter"/>
                  <a:ea typeface="Inter"/>
                  <a:cs typeface="Inter"/>
                  <a:sym typeface="Inter"/>
                </a:rPr>
                <a:t>for each enrollment involving a quarterly pack. Recurring quarterly pack orders will generate 6 points.</a:t>
              </a:r>
            </a:p>
          </p:txBody>
        </p:sp>
        <p:sp>
          <p:nvSpPr>
            <p:cNvPr id="109" name="TextBox 109"/>
            <p:cNvSpPr txBox="1"/>
            <p:nvPr/>
          </p:nvSpPr>
          <p:spPr>
            <a:xfrm>
              <a:off x="2058092" y="8074234"/>
              <a:ext cx="2609698" cy="6807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23"/>
                </a:lnSpc>
              </a:pPr>
              <a:r>
                <a:rPr lang="en-US" sz="1945" b="1" spc="38" dirty="0">
                  <a:solidFill>
                    <a:srgbClr val="FFFFFF"/>
                  </a:solidFill>
                  <a:latin typeface="Poppins" pitchFamily="2" charset="77"/>
                  <a:ea typeface="Poppins Semi-Bold"/>
                  <a:cs typeface="Poppins" pitchFamily="2" charset="77"/>
                  <a:sym typeface="Poppins Semi-Bold"/>
                </a:rPr>
                <a:t>Enrollment with Quarterly Pack</a:t>
              </a:r>
            </a:p>
          </p:txBody>
        </p:sp>
        <p:sp>
          <p:nvSpPr>
            <p:cNvPr id="110" name="TextBox 110"/>
            <p:cNvSpPr txBox="1"/>
            <p:nvPr/>
          </p:nvSpPr>
          <p:spPr>
            <a:xfrm>
              <a:off x="5422341" y="8162405"/>
              <a:ext cx="638454" cy="4722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65"/>
                </a:lnSpc>
              </a:pPr>
              <a:r>
                <a:rPr lang="en-US" sz="2761" b="1" spc="55" dirty="0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5</a:t>
              </a:r>
            </a:p>
          </p:txBody>
        </p:sp>
        <p:sp>
          <p:nvSpPr>
            <p:cNvPr id="111" name="TextBox 111"/>
            <p:cNvSpPr txBox="1"/>
            <p:nvPr/>
          </p:nvSpPr>
          <p:spPr>
            <a:xfrm>
              <a:off x="6148718" y="8164832"/>
              <a:ext cx="1361549" cy="4823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865"/>
                </a:lnSpc>
              </a:pPr>
              <a:r>
                <a:rPr lang="en-US" sz="2761" b="1" spc="55" dirty="0">
                  <a:solidFill>
                    <a:srgbClr val="29ABE2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Points</a:t>
              </a:r>
            </a:p>
          </p:txBody>
        </p:sp>
        <p:grpSp>
          <p:nvGrpSpPr>
            <p:cNvPr id="159" name="Group 57">
              <a:extLst>
                <a:ext uri="{FF2B5EF4-FFF2-40B4-BE49-F238E27FC236}">
                  <a16:creationId xmlns:a16="http://schemas.microsoft.com/office/drawing/2014/main" id="{D361A253-9E07-05A1-0E05-DB87809BF940}"/>
                </a:ext>
              </a:extLst>
            </p:cNvPr>
            <p:cNvGrpSpPr/>
            <p:nvPr/>
          </p:nvGrpSpPr>
          <p:grpSpPr>
            <a:xfrm>
              <a:off x="5412247" y="7018124"/>
              <a:ext cx="648548" cy="648548"/>
              <a:chOff x="0" y="0"/>
              <a:chExt cx="812800" cy="812800"/>
            </a:xfrm>
          </p:grpSpPr>
          <p:sp>
            <p:nvSpPr>
              <p:cNvPr id="160" name="Freeform 58">
                <a:extLst>
                  <a:ext uri="{FF2B5EF4-FFF2-40B4-BE49-F238E27FC236}">
                    <a16:creationId xmlns:a16="http://schemas.microsoft.com/office/drawing/2014/main" id="{0F4D13C0-D039-0785-C80C-083B74994C04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29ABE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1" name="TextBox 59">
                <a:extLst>
                  <a:ext uri="{FF2B5EF4-FFF2-40B4-BE49-F238E27FC236}">
                    <a16:creationId xmlns:a16="http://schemas.microsoft.com/office/drawing/2014/main" id="{2A22C2B9-DC48-714E-804E-AD10D510FAEC}"/>
                  </a:ext>
                </a:extLst>
              </p:cNvPr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42890" tIns="42890" rIns="42890" bIns="42890" rtlCol="0" anchor="ctr"/>
              <a:lstStyle/>
              <a:p>
                <a:pPr algn="ctr">
                  <a:lnSpc>
                    <a:spcPts val="2371"/>
                  </a:lnSpc>
                </a:pPr>
                <a:endParaRPr/>
              </a:p>
            </p:txBody>
          </p:sp>
        </p:grpSp>
        <p:sp>
          <p:nvSpPr>
            <p:cNvPr id="162" name="TextBox 102">
              <a:extLst>
                <a:ext uri="{FF2B5EF4-FFF2-40B4-BE49-F238E27FC236}">
                  <a16:creationId xmlns:a16="http://schemas.microsoft.com/office/drawing/2014/main" id="{762381C5-1CFB-4F0C-18AB-B284FB1D255B}"/>
                </a:ext>
              </a:extLst>
            </p:cNvPr>
            <p:cNvSpPr txBox="1"/>
            <p:nvPr/>
          </p:nvSpPr>
          <p:spPr>
            <a:xfrm>
              <a:off x="5422341" y="7079874"/>
              <a:ext cx="638454" cy="4722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65"/>
                </a:lnSpc>
              </a:pPr>
              <a:r>
                <a:rPr lang="en-US" sz="2761" b="1" spc="55" dirty="0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10</a:t>
              </a:r>
            </a:p>
          </p:txBody>
        </p:sp>
        <p:sp>
          <p:nvSpPr>
            <p:cNvPr id="163" name="TextBox 103">
              <a:extLst>
                <a:ext uri="{FF2B5EF4-FFF2-40B4-BE49-F238E27FC236}">
                  <a16:creationId xmlns:a16="http://schemas.microsoft.com/office/drawing/2014/main" id="{880A6B25-2CE0-2038-3009-0FF56F568ED8}"/>
                </a:ext>
              </a:extLst>
            </p:cNvPr>
            <p:cNvSpPr txBox="1"/>
            <p:nvPr/>
          </p:nvSpPr>
          <p:spPr>
            <a:xfrm>
              <a:off x="6148718" y="7074112"/>
              <a:ext cx="1361549" cy="4823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865"/>
                </a:lnSpc>
              </a:pPr>
              <a:r>
                <a:rPr lang="en-US" sz="2761" b="1" spc="55">
                  <a:solidFill>
                    <a:srgbClr val="29ABE2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Points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114320" y="0"/>
            <a:ext cx="10347360" cy="10287000"/>
          </a:xfrm>
          <a:custGeom>
            <a:avLst/>
            <a:gdLst/>
            <a:ahLst/>
            <a:cxnLst/>
            <a:rect l="l" t="t" r="r" b="b"/>
            <a:pathLst>
              <a:path w="10347360" h="10287000">
                <a:moveTo>
                  <a:pt x="0" y="0"/>
                </a:moveTo>
                <a:lnTo>
                  <a:pt x="10347360" y="0"/>
                </a:lnTo>
                <a:lnTo>
                  <a:pt x="1034736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999"/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1460019" y="3227870"/>
            <a:ext cx="14986963" cy="858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8456" lvl="1" indent="-239228" algn="l">
              <a:lnSpc>
                <a:spcPts val="3501"/>
              </a:lnSpc>
              <a:buClr>
                <a:srgbClr val="2498DF"/>
              </a:buClr>
              <a:buFont typeface="Arial"/>
              <a:buChar char="•"/>
            </a:pPr>
            <a:r>
              <a:rPr lang="en-US" sz="2216" dirty="0">
                <a:solidFill>
                  <a:srgbClr val="292929"/>
                </a:solidFill>
                <a:latin typeface="Inter"/>
                <a:ea typeface="Inter"/>
                <a:cs typeface="Inter"/>
                <a:sym typeface="Inter"/>
              </a:rPr>
              <a:t>Orders must be made within the Qualification period, be in "accepted" status, and not returned.</a:t>
            </a:r>
          </a:p>
          <a:p>
            <a:pPr marL="478456" lvl="1" indent="-239228" algn="l">
              <a:lnSpc>
                <a:spcPts val="3501"/>
              </a:lnSpc>
              <a:buClr>
                <a:srgbClr val="2498DF"/>
              </a:buClr>
              <a:buFont typeface="Arial"/>
              <a:buChar char="•"/>
            </a:pPr>
            <a:r>
              <a:rPr lang="en-US" sz="2216" dirty="0">
                <a:solidFill>
                  <a:srgbClr val="292929"/>
                </a:solidFill>
                <a:latin typeface="Inter"/>
                <a:ea typeface="Inter"/>
                <a:cs typeface="Inter"/>
                <a:sym typeface="Inter"/>
              </a:rPr>
              <a:t>Points from returned orders will be automatically deducted.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650519" y="5242701"/>
            <a:ext cx="14986963" cy="4185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1"/>
              </a:lnSpc>
            </a:pPr>
            <a:r>
              <a:rPr lang="en-US" sz="2216">
                <a:solidFill>
                  <a:srgbClr val="292929"/>
                </a:solidFill>
                <a:latin typeface="Inter"/>
                <a:ea typeface="Inter"/>
                <a:cs typeface="Inter"/>
                <a:sym typeface="Inter"/>
              </a:rPr>
              <a:t>Tiers are cumulative, meaning each new tier achieved will grant the member the associated reward.</a:t>
            </a:r>
          </a:p>
        </p:txBody>
      </p: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7FED32B5-AFBD-13C4-456E-88E63C360003}"/>
              </a:ext>
            </a:extLst>
          </p:cNvPr>
          <p:cNvGrpSpPr/>
          <p:nvPr/>
        </p:nvGrpSpPr>
        <p:grpSpPr>
          <a:xfrm>
            <a:off x="1650519" y="5891360"/>
            <a:ext cx="3107034" cy="3366940"/>
            <a:chOff x="1650519" y="5891360"/>
            <a:chExt cx="3107034" cy="3366940"/>
          </a:xfrm>
        </p:grpSpPr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BCB0D64E-F95A-D487-FFA5-C142C49118B3}"/>
                </a:ext>
              </a:extLst>
            </p:cNvPr>
            <p:cNvGrpSpPr/>
            <p:nvPr/>
          </p:nvGrpSpPr>
          <p:grpSpPr>
            <a:xfrm>
              <a:off x="1652208" y="5891360"/>
              <a:ext cx="3078197" cy="3366940"/>
              <a:chOff x="1652208" y="5891360"/>
              <a:chExt cx="3078197" cy="3366940"/>
            </a:xfrm>
          </p:grpSpPr>
          <p:sp>
            <p:nvSpPr>
              <p:cNvPr id="101" name="Rounded Rectangle 100">
                <a:extLst>
                  <a:ext uri="{FF2B5EF4-FFF2-40B4-BE49-F238E27FC236}">
                    <a16:creationId xmlns:a16="http://schemas.microsoft.com/office/drawing/2014/main" id="{1E8DF715-F478-7321-A14C-3A9152E29142}"/>
                  </a:ext>
                </a:extLst>
              </p:cNvPr>
              <p:cNvSpPr/>
              <p:nvPr/>
            </p:nvSpPr>
            <p:spPr>
              <a:xfrm>
                <a:off x="1652208" y="7199460"/>
                <a:ext cx="3078197" cy="2058840"/>
              </a:xfrm>
              <a:prstGeom prst="roundRect">
                <a:avLst>
                  <a:gd name="adj" fmla="val 9923"/>
                </a:avLst>
              </a:prstGeom>
              <a:solidFill>
                <a:srgbClr val="E5F4F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3" name="Triangle 102">
                <a:extLst>
                  <a:ext uri="{FF2B5EF4-FFF2-40B4-BE49-F238E27FC236}">
                    <a16:creationId xmlns:a16="http://schemas.microsoft.com/office/drawing/2014/main" id="{D9323A87-BD8F-E56C-3C77-CB9AAC401CED}"/>
                  </a:ext>
                </a:extLst>
              </p:cNvPr>
              <p:cNvSpPr/>
              <p:nvPr/>
            </p:nvSpPr>
            <p:spPr>
              <a:xfrm rot="10800000">
                <a:off x="2900352" y="7355313"/>
                <a:ext cx="603188" cy="519990"/>
              </a:xfrm>
              <a:prstGeom prst="triangle">
                <a:avLst/>
              </a:prstGeom>
              <a:solidFill>
                <a:srgbClr val="2AABE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2" name="Rounded Rectangle 101">
                <a:extLst>
                  <a:ext uri="{FF2B5EF4-FFF2-40B4-BE49-F238E27FC236}">
                    <a16:creationId xmlns:a16="http://schemas.microsoft.com/office/drawing/2014/main" id="{EBD2DA57-9691-3586-5E53-123B3BE8D9BB}"/>
                  </a:ext>
                </a:extLst>
              </p:cNvPr>
              <p:cNvSpPr/>
              <p:nvPr/>
            </p:nvSpPr>
            <p:spPr>
              <a:xfrm>
                <a:off x="1652208" y="5891360"/>
                <a:ext cx="3078197" cy="1694862"/>
              </a:xfrm>
              <a:prstGeom prst="roundRect">
                <a:avLst>
                  <a:gd name="adj" fmla="val 9923"/>
                </a:avLst>
              </a:prstGeom>
              <a:gradFill flip="none" rotWithShape="1">
                <a:gsLst>
                  <a:gs pos="62000">
                    <a:srgbClr val="2AABE3"/>
                  </a:gs>
                  <a:gs pos="0">
                    <a:srgbClr val="2485DD"/>
                  </a:gs>
                </a:gsLst>
                <a:lin ang="54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9" name="Group 29"/>
            <p:cNvGrpSpPr/>
            <p:nvPr/>
          </p:nvGrpSpPr>
          <p:grpSpPr>
            <a:xfrm>
              <a:off x="2804850" y="8365161"/>
              <a:ext cx="794193" cy="794193"/>
              <a:chOff x="0" y="0"/>
              <a:chExt cx="812800" cy="81280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29ABE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97452" tIns="97452" rIns="97452" bIns="97452" rtlCol="0" anchor="ctr"/>
              <a:lstStyle/>
              <a:p>
                <a:pPr algn="ctr">
                  <a:lnSpc>
                    <a:spcPts val="2371"/>
                  </a:lnSpc>
                </a:pPr>
                <a:endParaRPr/>
              </a:p>
            </p:txBody>
          </p:sp>
        </p:grpSp>
        <p:sp>
          <p:nvSpPr>
            <p:cNvPr id="32" name="TextBox 32"/>
            <p:cNvSpPr txBox="1"/>
            <p:nvPr/>
          </p:nvSpPr>
          <p:spPr>
            <a:xfrm>
              <a:off x="2804850" y="8520313"/>
              <a:ext cx="794193" cy="4837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74"/>
                </a:lnSpc>
              </a:pPr>
              <a:r>
                <a:rPr lang="en-US" sz="2838" b="1" spc="56" dirty="0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50</a:t>
              </a:r>
            </a:p>
          </p:txBody>
        </p:sp>
        <p:sp>
          <p:nvSpPr>
            <p:cNvPr id="33" name="Freeform 33"/>
            <p:cNvSpPr/>
            <p:nvPr/>
          </p:nvSpPr>
          <p:spPr>
            <a:xfrm>
              <a:off x="2914628" y="6949766"/>
              <a:ext cx="587359" cy="534496"/>
            </a:xfrm>
            <a:custGeom>
              <a:avLst/>
              <a:gdLst/>
              <a:ahLst/>
              <a:cxnLst/>
              <a:rect l="l" t="t" r="r" b="b"/>
              <a:pathLst>
                <a:path w="783145" h="712662">
                  <a:moveTo>
                    <a:pt x="0" y="0"/>
                  </a:moveTo>
                  <a:lnTo>
                    <a:pt x="783145" y="0"/>
                  </a:lnTo>
                  <a:lnTo>
                    <a:pt x="783145" y="712662"/>
                  </a:lnTo>
                  <a:lnTo>
                    <a:pt x="0" y="7126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1677533" y="6061099"/>
              <a:ext cx="3061550" cy="5548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189"/>
                </a:lnSpc>
              </a:pPr>
              <a:r>
                <a:rPr lang="en-US" sz="1840" b="1" u="none" strike="noStrike" spc="36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Neumi</a:t>
              </a:r>
            </a:p>
            <a:p>
              <a:pPr marL="0" lvl="0" indent="0" algn="ctr">
                <a:lnSpc>
                  <a:spcPts val="2189"/>
                </a:lnSpc>
              </a:pPr>
              <a:r>
                <a:rPr lang="en-US" sz="1840" b="1" u="none" strike="noStrike" spc="36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Exclusive Swag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1675176" y="6678888"/>
              <a:ext cx="3082377" cy="1680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82"/>
                </a:lnSpc>
              </a:pPr>
              <a:r>
                <a:rPr lang="en-US" sz="1165" b="1" spc="23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“Neumi Briefcase”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1650519" y="7962613"/>
              <a:ext cx="3102854" cy="2887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461"/>
                </a:lnSpc>
                <a:spcBef>
                  <a:spcPct val="0"/>
                </a:spcBef>
              </a:pPr>
              <a:r>
                <a:rPr lang="en-US" sz="1758" b="1" spc="35">
                  <a:solidFill>
                    <a:srgbClr val="29ABE2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Points Required</a:t>
              </a: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8683C003-330C-C8E2-EE60-A6FC49480596}"/>
              </a:ext>
            </a:extLst>
          </p:cNvPr>
          <p:cNvGrpSpPr/>
          <p:nvPr/>
        </p:nvGrpSpPr>
        <p:grpSpPr>
          <a:xfrm>
            <a:off x="5612089" y="5891360"/>
            <a:ext cx="3098391" cy="3366940"/>
            <a:chOff x="5612089" y="5891360"/>
            <a:chExt cx="3098391" cy="3366940"/>
          </a:xfrm>
        </p:grpSpPr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79D060B2-06B8-AD4A-803F-F91DF9B540C6}"/>
                </a:ext>
              </a:extLst>
            </p:cNvPr>
            <p:cNvGrpSpPr/>
            <p:nvPr/>
          </p:nvGrpSpPr>
          <p:grpSpPr>
            <a:xfrm>
              <a:off x="5612089" y="5891360"/>
              <a:ext cx="3078197" cy="3366940"/>
              <a:chOff x="1652208" y="5891360"/>
              <a:chExt cx="3078197" cy="3366940"/>
            </a:xfrm>
          </p:grpSpPr>
          <p:sp>
            <p:nvSpPr>
              <p:cNvPr id="106" name="Rounded Rectangle 105">
                <a:extLst>
                  <a:ext uri="{FF2B5EF4-FFF2-40B4-BE49-F238E27FC236}">
                    <a16:creationId xmlns:a16="http://schemas.microsoft.com/office/drawing/2014/main" id="{C9E0E6B8-7E42-C882-DBC8-47CE5F53C4DF}"/>
                  </a:ext>
                </a:extLst>
              </p:cNvPr>
              <p:cNvSpPr/>
              <p:nvPr/>
            </p:nvSpPr>
            <p:spPr>
              <a:xfrm>
                <a:off x="1652208" y="7199460"/>
                <a:ext cx="3078197" cy="2058840"/>
              </a:xfrm>
              <a:prstGeom prst="roundRect">
                <a:avLst>
                  <a:gd name="adj" fmla="val 9923"/>
                </a:avLst>
              </a:prstGeom>
              <a:solidFill>
                <a:srgbClr val="E5F4F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7" name="Triangle 106">
                <a:extLst>
                  <a:ext uri="{FF2B5EF4-FFF2-40B4-BE49-F238E27FC236}">
                    <a16:creationId xmlns:a16="http://schemas.microsoft.com/office/drawing/2014/main" id="{7719E9ED-DDE1-30CB-2393-097C0F1353A6}"/>
                  </a:ext>
                </a:extLst>
              </p:cNvPr>
              <p:cNvSpPr/>
              <p:nvPr/>
            </p:nvSpPr>
            <p:spPr>
              <a:xfrm rot="10800000">
                <a:off x="2900352" y="7355313"/>
                <a:ext cx="603188" cy="519990"/>
              </a:xfrm>
              <a:prstGeom prst="triangle">
                <a:avLst/>
              </a:prstGeom>
              <a:solidFill>
                <a:srgbClr val="2AABE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8" name="Rounded Rectangle 107">
                <a:extLst>
                  <a:ext uri="{FF2B5EF4-FFF2-40B4-BE49-F238E27FC236}">
                    <a16:creationId xmlns:a16="http://schemas.microsoft.com/office/drawing/2014/main" id="{C9F6C898-6195-BBE4-545D-10E4D5E43EF9}"/>
                  </a:ext>
                </a:extLst>
              </p:cNvPr>
              <p:cNvSpPr/>
              <p:nvPr/>
            </p:nvSpPr>
            <p:spPr>
              <a:xfrm>
                <a:off x="1652208" y="5891360"/>
                <a:ext cx="3078197" cy="1694862"/>
              </a:xfrm>
              <a:prstGeom prst="roundRect">
                <a:avLst>
                  <a:gd name="adj" fmla="val 9923"/>
                </a:avLst>
              </a:prstGeom>
              <a:gradFill flip="none" rotWithShape="1">
                <a:gsLst>
                  <a:gs pos="62000">
                    <a:srgbClr val="2AABE3"/>
                  </a:gs>
                  <a:gs pos="0">
                    <a:srgbClr val="2485DD"/>
                  </a:gs>
                </a:gsLst>
                <a:lin ang="54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47" name="Group 47"/>
            <p:cNvGrpSpPr/>
            <p:nvPr/>
          </p:nvGrpSpPr>
          <p:grpSpPr>
            <a:xfrm>
              <a:off x="6762435" y="8365161"/>
              <a:ext cx="794193" cy="794193"/>
              <a:chOff x="0" y="0"/>
              <a:chExt cx="812800" cy="812800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29ABE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9" name="TextBox 49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97452" tIns="97452" rIns="97452" bIns="97452" rtlCol="0" anchor="ctr"/>
              <a:lstStyle/>
              <a:p>
                <a:pPr algn="ctr">
                  <a:lnSpc>
                    <a:spcPts val="2371"/>
                  </a:lnSpc>
                </a:pPr>
                <a:endParaRPr/>
              </a:p>
            </p:txBody>
          </p:sp>
        </p:grpSp>
        <p:sp>
          <p:nvSpPr>
            <p:cNvPr id="50" name="TextBox 50"/>
            <p:cNvSpPr txBox="1"/>
            <p:nvPr/>
          </p:nvSpPr>
          <p:spPr>
            <a:xfrm>
              <a:off x="6762435" y="8520195"/>
              <a:ext cx="794193" cy="4837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74"/>
                </a:lnSpc>
              </a:pPr>
              <a:r>
                <a:rPr lang="en-US" sz="2838" b="1" spc="56" dirty="0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110</a:t>
              </a:r>
            </a:p>
          </p:txBody>
        </p:sp>
        <p:sp>
          <p:nvSpPr>
            <p:cNvPr id="51" name="Freeform 51"/>
            <p:cNvSpPr/>
            <p:nvPr/>
          </p:nvSpPr>
          <p:spPr>
            <a:xfrm>
              <a:off x="6884532" y="6998084"/>
              <a:ext cx="603689" cy="446730"/>
            </a:xfrm>
            <a:custGeom>
              <a:avLst/>
              <a:gdLst/>
              <a:ahLst/>
              <a:cxnLst/>
              <a:rect l="l" t="t" r="r" b="b"/>
              <a:pathLst>
                <a:path w="804919" h="595640">
                  <a:moveTo>
                    <a:pt x="0" y="0"/>
                  </a:moveTo>
                  <a:lnTo>
                    <a:pt x="804919" y="0"/>
                  </a:lnTo>
                  <a:lnTo>
                    <a:pt x="804919" y="595640"/>
                  </a:lnTo>
                  <a:lnTo>
                    <a:pt x="0" y="595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5613494" y="6061099"/>
              <a:ext cx="3096986" cy="5548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189"/>
                </a:lnSpc>
              </a:pPr>
              <a:r>
                <a:rPr lang="en-US" sz="1840" b="1" spc="36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Hot</a:t>
              </a:r>
              <a:r>
                <a:rPr lang="en-US" sz="1840" b="1" u="none" strike="noStrike" spc="36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el</a:t>
              </a:r>
            </a:p>
            <a:p>
              <a:pPr marL="0" lvl="0" indent="0" algn="ctr">
                <a:lnSpc>
                  <a:spcPts val="2189"/>
                </a:lnSpc>
              </a:pPr>
              <a:r>
                <a:rPr lang="en-US" sz="1840" b="1" u="none" strike="noStrike" spc="36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Accommodation</a:t>
              </a:r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5633192" y="6654780"/>
              <a:ext cx="3059409" cy="1680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82"/>
                </a:lnSpc>
              </a:pPr>
              <a:r>
                <a:rPr lang="en-US" sz="1165" b="1" spc="23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(1 Ro</a:t>
              </a:r>
              <a:r>
                <a:rPr lang="en-US" sz="1165" b="1" u="none" strike="noStrike" spc="23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om)</a:t>
              </a:r>
            </a:p>
          </p:txBody>
        </p:sp>
        <p:sp>
          <p:nvSpPr>
            <p:cNvPr id="54" name="TextBox 54"/>
            <p:cNvSpPr txBox="1"/>
            <p:nvPr/>
          </p:nvSpPr>
          <p:spPr>
            <a:xfrm>
              <a:off x="5623880" y="7962613"/>
              <a:ext cx="3071304" cy="2887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461"/>
                </a:lnSpc>
                <a:spcBef>
                  <a:spcPct val="0"/>
                </a:spcBef>
              </a:pPr>
              <a:r>
                <a:rPr lang="en-US" sz="1758" b="1" spc="35">
                  <a:solidFill>
                    <a:srgbClr val="29ABE2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Points Required</a:t>
              </a:r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50953353-7A06-BC9B-16DB-9EDD667FCA66}"/>
              </a:ext>
            </a:extLst>
          </p:cNvPr>
          <p:cNvGrpSpPr/>
          <p:nvPr/>
        </p:nvGrpSpPr>
        <p:grpSpPr>
          <a:xfrm>
            <a:off x="9566422" y="5891360"/>
            <a:ext cx="3098859" cy="3366940"/>
            <a:chOff x="9566422" y="5891360"/>
            <a:chExt cx="3098859" cy="3366940"/>
          </a:xfrm>
        </p:grpSpPr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2A3B8F7A-67E1-A8A4-6036-F782F902E7B6}"/>
                </a:ext>
              </a:extLst>
            </p:cNvPr>
            <p:cNvGrpSpPr/>
            <p:nvPr/>
          </p:nvGrpSpPr>
          <p:grpSpPr>
            <a:xfrm>
              <a:off x="9587084" y="5891360"/>
              <a:ext cx="3078197" cy="3366940"/>
              <a:chOff x="1652208" y="5891360"/>
              <a:chExt cx="3078197" cy="3366940"/>
            </a:xfrm>
          </p:grpSpPr>
          <p:sp>
            <p:nvSpPr>
              <p:cNvPr id="110" name="Rounded Rectangle 109">
                <a:extLst>
                  <a:ext uri="{FF2B5EF4-FFF2-40B4-BE49-F238E27FC236}">
                    <a16:creationId xmlns:a16="http://schemas.microsoft.com/office/drawing/2014/main" id="{95F17D9C-8BF1-6632-E270-661646887913}"/>
                  </a:ext>
                </a:extLst>
              </p:cNvPr>
              <p:cNvSpPr/>
              <p:nvPr/>
            </p:nvSpPr>
            <p:spPr>
              <a:xfrm>
                <a:off x="1652208" y="7199460"/>
                <a:ext cx="3078197" cy="2058840"/>
              </a:xfrm>
              <a:prstGeom prst="roundRect">
                <a:avLst>
                  <a:gd name="adj" fmla="val 9923"/>
                </a:avLst>
              </a:prstGeom>
              <a:solidFill>
                <a:srgbClr val="E5F4F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1" name="Triangle 110">
                <a:extLst>
                  <a:ext uri="{FF2B5EF4-FFF2-40B4-BE49-F238E27FC236}">
                    <a16:creationId xmlns:a16="http://schemas.microsoft.com/office/drawing/2014/main" id="{E48362FE-45BD-AADA-CF99-51A9B6A886CA}"/>
                  </a:ext>
                </a:extLst>
              </p:cNvPr>
              <p:cNvSpPr/>
              <p:nvPr/>
            </p:nvSpPr>
            <p:spPr>
              <a:xfrm rot="10800000">
                <a:off x="2900352" y="7355313"/>
                <a:ext cx="603188" cy="519990"/>
              </a:xfrm>
              <a:prstGeom prst="triangle">
                <a:avLst/>
              </a:prstGeom>
              <a:solidFill>
                <a:srgbClr val="2AABE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2" name="Rounded Rectangle 111">
                <a:extLst>
                  <a:ext uri="{FF2B5EF4-FFF2-40B4-BE49-F238E27FC236}">
                    <a16:creationId xmlns:a16="http://schemas.microsoft.com/office/drawing/2014/main" id="{52008AE7-59AA-358C-1916-A4475048875A}"/>
                  </a:ext>
                </a:extLst>
              </p:cNvPr>
              <p:cNvSpPr/>
              <p:nvPr/>
            </p:nvSpPr>
            <p:spPr>
              <a:xfrm>
                <a:off x="1652208" y="5891360"/>
                <a:ext cx="3078197" cy="1694862"/>
              </a:xfrm>
              <a:prstGeom prst="roundRect">
                <a:avLst>
                  <a:gd name="adj" fmla="val 9923"/>
                </a:avLst>
              </a:prstGeom>
              <a:gradFill flip="none" rotWithShape="1">
                <a:gsLst>
                  <a:gs pos="62000">
                    <a:srgbClr val="2AABE3"/>
                  </a:gs>
                  <a:gs pos="0">
                    <a:srgbClr val="2485DD"/>
                  </a:gs>
                </a:gsLst>
                <a:lin ang="54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65" name="Freeform 65"/>
            <p:cNvSpPr/>
            <p:nvPr/>
          </p:nvSpPr>
          <p:spPr>
            <a:xfrm>
              <a:off x="10659626" y="6759327"/>
              <a:ext cx="922016" cy="661183"/>
            </a:xfrm>
            <a:custGeom>
              <a:avLst/>
              <a:gdLst/>
              <a:ahLst/>
              <a:cxnLst/>
              <a:rect l="l" t="t" r="r" b="b"/>
              <a:pathLst>
                <a:path w="1229355" h="881577">
                  <a:moveTo>
                    <a:pt x="0" y="0"/>
                  </a:moveTo>
                  <a:lnTo>
                    <a:pt x="1229355" y="0"/>
                  </a:lnTo>
                  <a:lnTo>
                    <a:pt x="1229355" y="881577"/>
                  </a:lnTo>
                  <a:lnTo>
                    <a:pt x="0" y="8815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66" name="Group 66"/>
            <p:cNvGrpSpPr/>
            <p:nvPr/>
          </p:nvGrpSpPr>
          <p:grpSpPr>
            <a:xfrm>
              <a:off x="10723538" y="8365161"/>
              <a:ext cx="794193" cy="794193"/>
              <a:chOff x="0" y="0"/>
              <a:chExt cx="812800" cy="812800"/>
            </a:xfrm>
          </p:grpSpPr>
          <p:sp>
            <p:nvSpPr>
              <p:cNvPr id="67" name="Freeform 6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29ABE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68" name="TextBox 6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97452" tIns="97452" rIns="97452" bIns="97452" rtlCol="0" anchor="ctr"/>
              <a:lstStyle/>
              <a:p>
                <a:pPr algn="ctr">
                  <a:lnSpc>
                    <a:spcPts val="2371"/>
                  </a:lnSpc>
                </a:pPr>
                <a:endParaRPr/>
              </a:p>
            </p:txBody>
          </p:sp>
        </p:grpSp>
        <p:sp>
          <p:nvSpPr>
            <p:cNvPr id="69" name="TextBox 69"/>
            <p:cNvSpPr txBox="1"/>
            <p:nvPr/>
          </p:nvSpPr>
          <p:spPr>
            <a:xfrm>
              <a:off x="10723538" y="8520196"/>
              <a:ext cx="794193" cy="4837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74"/>
                </a:lnSpc>
              </a:pPr>
              <a:r>
                <a:rPr lang="en-US" sz="2838" b="1" spc="56" dirty="0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150</a:t>
              </a:r>
            </a:p>
          </p:txBody>
        </p:sp>
        <p:sp>
          <p:nvSpPr>
            <p:cNvPr id="70" name="TextBox 70"/>
            <p:cNvSpPr txBox="1"/>
            <p:nvPr/>
          </p:nvSpPr>
          <p:spPr>
            <a:xfrm>
              <a:off x="9577862" y="6061099"/>
              <a:ext cx="3085546" cy="5548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189"/>
                </a:lnSpc>
              </a:pPr>
              <a:r>
                <a:rPr lang="en-US" sz="1840" b="1" spc="36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Trav</a:t>
              </a:r>
              <a:r>
                <a:rPr lang="en-US" sz="1840" b="1" u="none" strike="noStrike" spc="36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el Voucher</a:t>
              </a:r>
            </a:p>
            <a:p>
              <a:pPr marL="0" lvl="0" indent="0" algn="ctr">
                <a:lnSpc>
                  <a:spcPts val="2189"/>
                </a:lnSpc>
              </a:pPr>
              <a:r>
                <a:rPr lang="en-US" sz="1840" b="1" u="none" strike="noStrike" spc="36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$300 USD</a:t>
              </a:r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9566422" y="7962613"/>
              <a:ext cx="3096986" cy="2887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461"/>
                </a:lnSpc>
                <a:spcBef>
                  <a:spcPct val="0"/>
                </a:spcBef>
              </a:pPr>
              <a:r>
                <a:rPr lang="en-US" sz="1758" b="1" spc="35">
                  <a:solidFill>
                    <a:srgbClr val="29ABE2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Points Required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971419FE-327B-0A04-8461-0FD5B1C06D30}"/>
              </a:ext>
            </a:extLst>
          </p:cNvPr>
          <p:cNvGrpSpPr/>
          <p:nvPr/>
        </p:nvGrpSpPr>
        <p:grpSpPr>
          <a:xfrm>
            <a:off x="1650518" y="2424468"/>
            <a:ext cx="14986964" cy="664518"/>
            <a:chOff x="1650518" y="3848836"/>
            <a:chExt cx="14986964" cy="664518"/>
          </a:xfrm>
        </p:grpSpPr>
        <p:sp>
          <p:nvSpPr>
            <p:cNvPr id="90" name="Round Same-side Corner of Rectangle 89">
              <a:extLst>
                <a:ext uri="{FF2B5EF4-FFF2-40B4-BE49-F238E27FC236}">
                  <a16:creationId xmlns:a16="http://schemas.microsoft.com/office/drawing/2014/main" id="{4D22A37E-A52B-4B2C-68E9-9374A4F20E8D}"/>
                </a:ext>
              </a:extLst>
            </p:cNvPr>
            <p:cNvSpPr/>
            <p:nvPr/>
          </p:nvSpPr>
          <p:spPr>
            <a:xfrm rot="16200000">
              <a:off x="8811741" y="-3312387"/>
              <a:ext cx="664518" cy="14986963"/>
            </a:xfrm>
            <a:prstGeom prst="round2SameRect">
              <a:avLst>
                <a:gd name="adj1" fmla="val 23212"/>
                <a:gd name="adj2" fmla="val 24320"/>
              </a:avLst>
            </a:prstGeom>
            <a:gradFill flip="none" rotWithShape="1">
              <a:gsLst>
                <a:gs pos="0">
                  <a:srgbClr val="2498DF"/>
                </a:gs>
                <a:gs pos="100000">
                  <a:srgbClr val="185AD5"/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TextBox 11">
              <a:extLst>
                <a:ext uri="{FF2B5EF4-FFF2-40B4-BE49-F238E27FC236}">
                  <a16:creationId xmlns:a16="http://schemas.microsoft.com/office/drawing/2014/main" id="{F96D1944-4433-6A4E-B6B6-8598AA62D942}"/>
                </a:ext>
              </a:extLst>
            </p:cNvPr>
            <p:cNvSpPr txBox="1"/>
            <p:nvPr/>
          </p:nvSpPr>
          <p:spPr>
            <a:xfrm>
              <a:off x="1700372" y="3915294"/>
              <a:ext cx="14937110" cy="5080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36"/>
                </a:lnSpc>
                <a:spcBef>
                  <a:spcPct val="0"/>
                </a:spcBef>
              </a:pPr>
              <a:r>
                <a:rPr lang="en-US" sz="2954" b="1" spc="1022" dirty="0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CONDITIONS FOR POINT EARNING</a:t>
              </a:r>
            </a:p>
          </p:txBody>
        </p:sp>
      </p:grpSp>
      <p:grpSp>
        <p:nvGrpSpPr>
          <p:cNvPr id="92" name="Group 2">
            <a:extLst>
              <a:ext uri="{FF2B5EF4-FFF2-40B4-BE49-F238E27FC236}">
                <a16:creationId xmlns:a16="http://schemas.microsoft.com/office/drawing/2014/main" id="{CAD60DA7-08F9-DC9F-089B-C7D6F9E65C25}"/>
              </a:ext>
            </a:extLst>
          </p:cNvPr>
          <p:cNvGrpSpPr/>
          <p:nvPr/>
        </p:nvGrpSpPr>
        <p:grpSpPr>
          <a:xfrm>
            <a:off x="1650519" y="1028700"/>
            <a:ext cx="3834703" cy="1058149"/>
            <a:chOff x="0" y="0"/>
            <a:chExt cx="5112937" cy="1410865"/>
          </a:xfrm>
        </p:grpSpPr>
        <p:sp>
          <p:nvSpPr>
            <p:cNvPr id="93" name="Freeform 3">
              <a:extLst>
                <a:ext uri="{FF2B5EF4-FFF2-40B4-BE49-F238E27FC236}">
                  <a16:creationId xmlns:a16="http://schemas.microsoft.com/office/drawing/2014/main" id="{73934ACE-5FCD-4A09-613A-FDBE92CAA224}"/>
                </a:ext>
              </a:extLst>
            </p:cNvPr>
            <p:cNvSpPr/>
            <p:nvPr/>
          </p:nvSpPr>
          <p:spPr>
            <a:xfrm>
              <a:off x="0" y="368511"/>
              <a:ext cx="4840782" cy="599047"/>
            </a:xfrm>
            <a:custGeom>
              <a:avLst/>
              <a:gdLst/>
              <a:ahLst/>
              <a:cxnLst/>
              <a:rect l="l" t="t" r="r" b="b"/>
              <a:pathLst>
                <a:path w="4840782" h="599047">
                  <a:moveTo>
                    <a:pt x="0" y="0"/>
                  </a:moveTo>
                  <a:lnTo>
                    <a:pt x="4840782" y="0"/>
                  </a:lnTo>
                  <a:lnTo>
                    <a:pt x="4840782" y="599046"/>
                  </a:lnTo>
                  <a:lnTo>
                    <a:pt x="0" y="5990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94" name="Freeform 4">
              <a:extLst>
                <a:ext uri="{FF2B5EF4-FFF2-40B4-BE49-F238E27FC236}">
                  <a16:creationId xmlns:a16="http://schemas.microsoft.com/office/drawing/2014/main" id="{BD10A8BA-DABD-7698-7689-ECC1BC2EAC80}"/>
                </a:ext>
              </a:extLst>
            </p:cNvPr>
            <p:cNvSpPr/>
            <p:nvPr/>
          </p:nvSpPr>
          <p:spPr>
            <a:xfrm>
              <a:off x="0" y="0"/>
              <a:ext cx="1472099" cy="236616"/>
            </a:xfrm>
            <a:custGeom>
              <a:avLst/>
              <a:gdLst/>
              <a:ahLst/>
              <a:cxnLst/>
              <a:rect l="l" t="t" r="r" b="b"/>
              <a:pathLst>
                <a:path w="1472099" h="236616">
                  <a:moveTo>
                    <a:pt x="0" y="0"/>
                  </a:moveTo>
                  <a:lnTo>
                    <a:pt x="1472099" y="0"/>
                  </a:lnTo>
                  <a:lnTo>
                    <a:pt x="1472099" y="236616"/>
                  </a:lnTo>
                  <a:lnTo>
                    <a:pt x="0" y="2366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95" name="TextBox 5">
              <a:extLst>
                <a:ext uri="{FF2B5EF4-FFF2-40B4-BE49-F238E27FC236}">
                  <a16:creationId xmlns:a16="http://schemas.microsoft.com/office/drawing/2014/main" id="{E5BDC6DA-C4D2-02E1-D806-141E25C5401D}"/>
                </a:ext>
              </a:extLst>
            </p:cNvPr>
            <p:cNvSpPr txBox="1"/>
            <p:nvPr/>
          </p:nvSpPr>
          <p:spPr>
            <a:xfrm>
              <a:off x="0" y="1042302"/>
              <a:ext cx="5112937" cy="36856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269"/>
                </a:lnSpc>
              </a:pPr>
              <a:r>
                <a:rPr lang="en-US" sz="1470" spc="166" dirty="0">
                  <a:solidFill>
                    <a:srgbClr val="1649D2"/>
                  </a:solidFill>
                  <a:latin typeface="Poppins" pitchFamily="2" charset="77"/>
                  <a:ea typeface="Poppins Medium"/>
                  <a:cs typeface="Poppins" pitchFamily="2" charset="77"/>
                  <a:sym typeface="Poppins Medium"/>
                </a:rPr>
                <a:t>JULY 1, 2026 – DECEMBER 31, 2026</a:t>
              </a: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DB72F8D5-4366-134E-6269-98C2906AEA95}"/>
              </a:ext>
            </a:extLst>
          </p:cNvPr>
          <p:cNvGrpSpPr/>
          <p:nvPr/>
        </p:nvGrpSpPr>
        <p:grpSpPr>
          <a:xfrm>
            <a:off x="1650518" y="4494954"/>
            <a:ext cx="14986964" cy="664518"/>
            <a:chOff x="1650518" y="3848836"/>
            <a:chExt cx="14986964" cy="664518"/>
          </a:xfrm>
        </p:grpSpPr>
        <p:sp>
          <p:nvSpPr>
            <p:cNvPr id="97" name="Round Same-side Corner of Rectangle 96">
              <a:extLst>
                <a:ext uri="{FF2B5EF4-FFF2-40B4-BE49-F238E27FC236}">
                  <a16:creationId xmlns:a16="http://schemas.microsoft.com/office/drawing/2014/main" id="{B281E152-418B-ABA9-BB4A-9FBE7E77006A}"/>
                </a:ext>
              </a:extLst>
            </p:cNvPr>
            <p:cNvSpPr/>
            <p:nvPr/>
          </p:nvSpPr>
          <p:spPr>
            <a:xfrm rot="16200000">
              <a:off x="8811741" y="-3312387"/>
              <a:ext cx="664518" cy="14986963"/>
            </a:xfrm>
            <a:prstGeom prst="round2SameRect">
              <a:avLst>
                <a:gd name="adj1" fmla="val 23212"/>
                <a:gd name="adj2" fmla="val 24320"/>
              </a:avLst>
            </a:prstGeom>
            <a:gradFill flip="none" rotWithShape="1">
              <a:gsLst>
                <a:gs pos="0">
                  <a:srgbClr val="2498DF"/>
                </a:gs>
                <a:gs pos="100000">
                  <a:srgbClr val="185AD5"/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TextBox 11">
              <a:extLst>
                <a:ext uri="{FF2B5EF4-FFF2-40B4-BE49-F238E27FC236}">
                  <a16:creationId xmlns:a16="http://schemas.microsoft.com/office/drawing/2014/main" id="{7BD7C5ED-CF90-37F7-EC95-ACB64CE7670B}"/>
                </a:ext>
              </a:extLst>
            </p:cNvPr>
            <p:cNvSpPr txBox="1"/>
            <p:nvPr/>
          </p:nvSpPr>
          <p:spPr>
            <a:xfrm>
              <a:off x="1700372" y="3915294"/>
              <a:ext cx="14937110" cy="5080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36"/>
                </a:lnSpc>
                <a:spcBef>
                  <a:spcPct val="0"/>
                </a:spcBef>
              </a:pPr>
              <a:r>
                <a:rPr lang="en-US" sz="2954" b="1" spc="1022" dirty="0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ACHIEVEMENT TIERS AND REWARDS</a:t>
              </a: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D00E9395-6FA5-11AB-2603-BA416D204E5E}"/>
              </a:ext>
            </a:extLst>
          </p:cNvPr>
          <p:cNvGrpSpPr/>
          <p:nvPr/>
        </p:nvGrpSpPr>
        <p:grpSpPr>
          <a:xfrm>
            <a:off x="13534646" y="5891360"/>
            <a:ext cx="3103262" cy="3366940"/>
            <a:chOff x="13534646" y="5891360"/>
            <a:chExt cx="3103262" cy="3366940"/>
          </a:xfrm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081D265C-A808-4AD3-901D-849BDF3A4826}"/>
                </a:ext>
              </a:extLst>
            </p:cNvPr>
            <p:cNvGrpSpPr/>
            <p:nvPr/>
          </p:nvGrpSpPr>
          <p:grpSpPr>
            <a:xfrm>
              <a:off x="13559711" y="5891360"/>
              <a:ext cx="3078197" cy="3366940"/>
              <a:chOff x="1652208" y="5891360"/>
              <a:chExt cx="3078197" cy="3366940"/>
            </a:xfrm>
          </p:grpSpPr>
          <p:sp>
            <p:nvSpPr>
              <p:cNvPr id="114" name="Rounded Rectangle 113">
                <a:extLst>
                  <a:ext uri="{FF2B5EF4-FFF2-40B4-BE49-F238E27FC236}">
                    <a16:creationId xmlns:a16="http://schemas.microsoft.com/office/drawing/2014/main" id="{85799C64-78BB-E27F-086F-6D30DC9409C7}"/>
                  </a:ext>
                </a:extLst>
              </p:cNvPr>
              <p:cNvSpPr/>
              <p:nvPr/>
            </p:nvSpPr>
            <p:spPr>
              <a:xfrm>
                <a:off x="1652208" y="7199460"/>
                <a:ext cx="3078197" cy="2058840"/>
              </a:xfrm>
              <a:prstGeom prst="roundRect">
                <a:avLst>
                  <a:gd name="adj" fmla="val 9923"/>
                </a:avLst>
              </a:prstGeom>
              <a:solidFill>
                <a:srgbClr val="E5F4F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5" name="Triangle 114">
                <a:extLst>
                  <a:ext uri="{FF2B5EF4-FFF2-40B4-BE49-F238E27FC236}">
                    <a16:creationId xmlns:a16="http://schemas.microsoft.com/office/drawing/2014/main" id="{414E2118-8F02-49F2-48D5-710B0AF7C59B}"/>
                  </a:ext>
                </a:extLst>
              </p:cNvPr>
              <p:cNvSpPr/>
              <p:nvPr/>
            </p:nvSpPr>
            <p:spPr>
              <a:xfrm rot="10800000">
                <a:off x="2900352" y="7355313"/>
                <a:ext cx="603188" cy="519990"/>
              </a:xfrm>
              <a:prstGeom prst="triangle">
                <a:avLst/>
              </a:prstGeom>
              <a:solidFill>
                <a:srgbClr val="2AABE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6" name="Rounded Rectangle 115">
                <a:extLst>
                  <a:ext uri="{FF2B5EF4-FFF2-40B4-BE49-F238E27FC236}">
                    <a16:creationId xmlns:a16="http://schemas.microsoft.com/office/drawing/2014/main" id="{95131F26-49FE-E744-EFD6-6D4CE754EAEE}"/>
                  </a:ext>
                </a:extLst>
              </p:cNvPr>
              <p:cNvSpPr/>
              <p:nvPr/>
            </p:nvSpPr>
            <p:spPr>
              <a:xfrm>
                <a:off x="1652208" y="5891360"/>
                <a:ext cx="3078197" cy="1694862"/>
              </a:xfrm>
              <a:prstGeom prst="roundRect">
                <a:avLst>
                  <a:gd name="adj" fmla="val 9923"/>
                </a:avLst>
              </a:prstGeom>
              <a:gradFill flip="none" rotWithShape="1">
                <a:gsLst>
                  <a:gs pos="62000">
                    <a:srgbClr val="2AABE3"/>
                  </a:gs>
                  <a:gs pos="0">
                    <a:srgbClr val="2485DD"/>
                  </a:gs>
                </a:gsLst>
                <a:lin ang="54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17" name="Freeform 82">
              <a:extLst>
                <a:ext uri="{FF2B5EF4-FFF2-40B4-BE49-F238E27FC236}">
                  <a16:creationId xmlns:a16="http://schemas.microsoft.com/office/drawing/2014/main" id="{9F605873-5BBE-D704-0901-93C93E576445}"/>
                </a:ext>
              </a:extLst>
            </p:cNvPr>
            <p:cNvSpPr/>
            <p:nvPr/>
          </p:nvSpPr>
          <p:spPr>
            <a:xfrm>
              <a:off x="14625056" y="6759327"/>
              <a:ext cx="922016" cy="661183"/>
            </a:xfrm>
            <a:custGeom>
              <a:avLst/>
              <a:gdLst/>
              <a:ahLst/>
              <a:cxnLst/>
              <a:rect l="l" t="t" r="r" b="b"/>
              <a:pathLst>
                <a:path w="1229355" h="881577">
                  <a:moveTo>
                    <a:pt x="0" y="0"/>
                  </a:moveTo>
                  <a:lnTo>
                    <a:pt x="1229355" y="0"/>
                  </a:lnTo>
                  <a:lnTo>
                    <a:pt x="1229355" y="881577"/>
                  </a:lnTo>
                  <a:lnTo>
                    <a:pt x="0" y="8815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118" name="Group 83">
              <a:extLst>
                <a:ext uri="{FF2B5EF4-FFF2-40B4-BE49-F238E27FC236}">
                  <a16:creationId xmlns:a16="http://schemas.microsoft.com/office/drawing/2014/main" id="{251BAC28-04B4-B77D-4B7D-F4202663B5C0}"/>
                </a:ext>
              </a:extLst>
            </p:cNvPr>
            <p:cNvGrpSpPr/>
            <p:nvPr/>
          </p:nvGrpSpPr>
          <p:grpSpPr>
            <a:xfrm>
              <a:off x="14688968" y="8365161"/>
              <a:ext cx="794193" cy="794075"/>
              <a:chOff x="0" y="0"/>
              <a:chExt cx="812800" cy="812680"/>
            </a:xfrm>
          </p:grpSpPr>
          <p:sp>
            <p:nvSpPr>
              <p:cNvPr id="119" name="Freeform 84">
                <a:extLst>
                  <a:ext uri="{FF2B5EF4-FFF2-40B4-BE49-F238E27FC236}">
                    <a16:creationId xmlns:a16="http://schemas.microsoft.com/office/drawing/2014/main" id="{F51900C3-D5B6-BC59-C87A-1C9FFD90A1E6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68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680">
                    <a:moveTo>
                      <a:pt x="406400" y="0"/>
                    </a:moveTo>
                    <a:cubicBezTo>
                      <a:pt x="181951" y="0"/>
                      <a:pt x="0" y="181925"/>
                      <a:pt x="0" y="406340"/>
                    </a:cubicBezTo>
                    <a:cubicBezTo>
                      <a:pt x="0" y="630755"/>
                      <a:pt x="181951" y="812680"/>
                      <a:pt x="406400" y="812680"/>
                    </a:cubicBezTo>
                    <a:cubicBezTo>
                      <a:pt x="630849" y="812680"/>
                      <a:pt x="812800" y="630755"/>
                      <a:pt x="812800" y="406340"/>
                    </a:cubicBezTo>
                    <a:cubicBezTo>
                      <a:pt x="812800" y="181925"/>
                      <a:pt x="630849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29ABE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0" name="TextBox 85">
                <a:extLst>
                  <a:ext uri="{FF2B5EF4-FFF2-40B4-BE49-F238E27FC236}">
                    <a16:creationId xmlns:a16="http://schemas.microsoft.com/office/drawing/2014/main" id="{30ECA22B-7B59-B791-D1F3-59F0E0D38069}"/>
                  </a:ext>
                </a:extLst>
              </p:cNvPr>
              <p:cNvSpPr txBox="1"/>
              <p:nvPr/>
            </p:nvSpPr>
            <p:spPr>
              <a:xfrm>
                <a:off x="76200" y="19039"/>
                <a:ext cx="660400" cy="717452"/>
              </a:xfrm>
              <a:prstGeom prst="rect">
                <a:avLst/>
              </a:prstGeom>
            </p:spPr>
            <p:txBody>
              <a:bodyPr lIns="97452" tIns="97452" rIns="97452" bIns="97452" rtlCol="0" anchor="ctr"/>
              <a:lstStyle/>
              <a:p>
                <a:pPr algn="ctr">
                  <a:lnSpc>
                    <a:spcPts val="2371"/>
                  </a:lnSpc>
                </a:pPr>
                <a:endParaRPr/>
              </a:p>
            </p:txBody>
          </p:sp>
        </p:grpSp>
        <p:sp>
          <p:nvSpPr>
            <p:cNvPr id="121" name="TextBox 86">
              <a:extLst>
                <a:ext uri="{FF2B5EF4-FFF2-40B4-BE49-F238E27FC236}">
                  <a16:creationId xmlns:a16="http://schemas.microsoft.com/office/drawing/2014/main" id="{631DA410-EDBF-5983-8454-6771F0681D02}"/>
                </a:ext>
              </a:extLst>
            </p:cNvPr>
            <p:cNvSpPr txBox="1"/>
            <p:nvPr/>
          </p:nvSpPr>
          <p:spPr>
            <a:xfrm>
              <a:off x="14688968" y="8520313"/>
              <a:ext cx="794193" cy="4836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74"/>
                </a:lnSpc>
              </a:pPr>
              <a:r>
                <a:rPr lang="en-US" sz="2838" b="1" spc="56" dirty="0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200</a:t>
              </a:r>
            </a:p>
          </p:txBody>
        </p:sp>
        <p:sp>
          <p:nvSpPr>
            <p:cNvPr id="122" name="TextBox 87">
              <a:extLst>
                <a:ext uri="{FF2B5EF4-FFF2-40B4-BE49-F238E27FC236}">
                  <a16:creationId xmlns:a16="http://schemas.microsoft.com/office/drawing/2014/main" id="{4F880CDE-8739-74A8-09CD-29DE42DF7A55}"/>
                </a:ext>
              </a:extLst>
            </p:cNvPr>
            <p:cNvSpPr txBox="1"/>
            <p:nvPr/>
          </p:nvSpPr>
          <p:spPr>
            <a:xfrm>
              <a:off x="13534646" y="6061099"/>
              <a:ext cx="3102836" cy="5548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189"/>
                </a:lnSpc>
              </a:pPr>
              <a:r>
                <a:rPr lang="en-US" sz="1840" b="1" spc="36" dirty="0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Trav</a:t>
              </a:r>
              <a:r>
                <a:rPr lang="en-US" sz="1840" b="1" u="none" strike="noStrike" spc="36" dirty="0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el Voucher</a:t>
              </a:r>
            </a:p>
            <a:p>
              <a:pPr marL="0" lvl="0" indent="0" algn="ctr">
                <a:lnSpc>
                  <a:spcPts val="2189"/>
                </a:lnSpc>
              </a:pPr>
              <a:r>
                <a:rPr lang="en-US" sz="1840" b="1" u="none" strike="noStrike" spc="36" dirty="0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$300 USD</a:t>
              </a:r>
            </a:p>
          </p:txBody>
        </p:sp>
        <p:sp>
          <p:nvSpPr>
            <p:cNvPr id="123" name="TextBox 88">
              <a:extLst>
                <a:ext uri="{FF2B5EF4-FFF2-40B4-BE49-F238E27FC236}">
                  <a16:creationId xmlns:a16="http://schemas.microsoft.com/office/drawing/2014/main" id="{CA31F6EE-8091-39E4-255D-2646626F6665}"/>
                </a:ext>
              </a:extLst>
            </p:cNvPr>
            <p:cNvSpPr txBox="1"/>
            <p:nvPr/>
          </p:nvSpPr>
          <p:spPr>
            <a:xfrm>
              <a:off x="13534646" y="7962613"/>
              <a:ext cx="3102836" cy="2887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461"/>
                </a:lnSpc>
                <a:spcBef>
                  <a:spcPct val="0"/>
                </a:spcBef>
              </a:pPr>
              <a:r>
                <a:rPr lang="en-US" sz="1758" b="1" spc="35">
                  <a:solidFill>
                    <a:srgbClr val="29ABE2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Points Required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114320" y="0"/>
            <a:ext cx="10347360" cy="10287000"/>
          </a:xfrm>
          <a:custGeom>
            <a:avLst/>
            <a:gdLst/>
            <a:ahLst/>
            <a:cxnLst/>
            <a:rect l="l" t="t" r="r" b="b"/>
            <a:pathLst>
              <a:path w="10347360" h="10287000">
                <a:moveTo>
                  <a:pt x="0" y="0"/>
                </a:moveTo>
                <a:lnTo>
                  <a:pt x="10347360" y="0"/>
                </a:lnTo>
                <a:lnTo>
                  <a:pt x="1034736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999"/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TextBox 12"/>
          <p:cNvSpPr txBox="1"/>
          <p:nvPr/>
        </p:nvSpPr>
        <p:spPr>
          <a:xfrm>
            <a:off x="1650519" y="3379756"/>
            <a:ext cx="11373557" cy="6175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86"/>
              </a:lnSpc>
            </a:pPr>
            <a:r>
              <a:rPr lang="en-US" sz="1700" b="1" dirty="0">
                <a:solidFill>
                  <a:srgbClr val="27A8E1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Q1: What is the difference between the Achieve Trip and the Diamond Retreat? </a:t>
            </a:r>
          </a:p>
          <a:p>
            <a:pPr algn="l">
              <a:lnSpc>
                <a:spcPts val="2686"/>
              </a:lnSpc>
            </a:pPr>
            <a:r>
              <a:rPr lang="en-US" sz="1700" b="1" dirty="0">
                <a:solidFill>
                  <a:srgbClr val="1649D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A1:</a:t>
            </a:r>
            <a:r>
              <a:rPr lang="en-US" sz="1700" b="1" dirty="0">
                <a:solidFill>
                  <a:srgbClr val="29ABE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 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The Achieve Trip is a training trip for leaders and upcoming leaders. Our Diamond Retreat is the result of achieving Diamond Status leadership.</a:t>
            </a:r>
          </a:p>
          <a:p>
            <a:pPr algn="l">
              <a:lnSpc>
                <a:spcPts val="850"/>
              </a:lnSpc>
            </a:pPr>
            <a:endParaRPr lang="en-US" sz="17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2686"/>
              </a:lnSpc>
            </a:pPr>
            <a:r>
              <a:rPr lang="en-US" sz="1700" b="1" dirty="0">
                <a:solidFill>
                  <a:srgbClr val="29ABE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Q2: How will I be able to track my earned points?</a:t>
            </a:r>
          </a:p>
          <a:p>
            <a:pPr algn="l">
              <a:lnSpc>
                <a:spcPts val="2686"/>
              </a:lnSpc>
            </a:pPr>
            <a:r>
              <a:rPr lang="en-US" sz="1700" b="1" dirty="0">
                <a:solidFill>
                  <a:srgbClr val="1649D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A2:</a:t>
            </a:r>
            <a:r>
              <a:rPr lang="en-US" sz="1700" dirty="0">
                <a:solidFill>
                  <a:srgbClr val="1649D2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An individual point tracker is available in your back office.</a:t>
            </a:r>
          </a:p>
          <a:p>
            <a:pPr algn="l">
              <a:lnSpc>
                <a:spcPts val="850"/>
              </a:lnSpc>
            </a:pPr>
            <a:endParaRPr lang="en-US" sz="17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2686"/>
              </a:lnSpc>
            </a:pPr>
            <a:r>
              <a:rPr lang="en-US" sz="1700" b="1" dirty="0">
                <a:solidFill>
                  <a:srgbClr val="29ABE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Q3: Do recurring orders (auto-ship orders) count for a member I enrolled before the qualification period?</a:t>
            </a:r>
          </a:p>
          <a:p>
            <a:pPr algn="l">
              <a:lnSpc>
                <a:spcPts val="2686"/>
              </a:lnSpc>
            </a:pPr>
            <a:r>
              <a:rPr lang="en-US" sz="1700" b="1" dirty="0">
                <a:solidFill>
                  <a:srgbClr val="1649D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A3:</a:t>
            </a:r>
            <a:r>
              <a:rPr lang="en-US" sz="1700" b="1" dirty="0">
                <a:solidFill>
                  <a:srgbClr val="29ABE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 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No, recurring orders (auto-ship orders) only award points to the Enroller for those enrolled during the qualification period.</a:t>
            </a:r>
          </a:p>
          <a:p>
            <a:pPr algn="l">
              <a:lnSpc>
                <a:spcPts val="850"/>
              </a:lnSpc>
            </a:pPr>
            <a:endParaRPr lang="en-US" sz="17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2686"/>
              </a:lnSpc>
            </a:pPr>
            <a:r>
              <a:rPr lang="en-US" sz="1700" b="1" dirty="0">
                <a:solidFill>
                  <a:srgbClr val="29ABE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Q4: Do I receive points for my personal </a:t>
            </a:r>
            <a:r>
              <a:rPr lang="en-US" sz="1700" b="1" dirty="0" err="1">
                <a:solidFill>
                  <a:srgbClr val="29ABE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Autoship</a:t>
            </a:r>
            <a:r>
              <a:rPr lang="en-US" sz="1700" b="1" dirty="0">
                <a:solidFill>
                  <a:srgbClr val="29ABE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?</a:t>
            </a:r>
          </a:p>
          <a:p>
            <a:pPr algn="l">
              <a:lnSpc>
                <a:spcPts val="2686"/>
              </a:lnSpc>
            </a:pPr>
            <a:r>
              <a:rPr lang="en-US" sz="1700" b="1" dirty="0">
                <a:solidFill>
                  <a:srgbClr val="1649D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A4:</a:t>
            </a:r>
            <a:r>
              <a:rPr lang="en-US" sz="1700" b="1" dirty="0">
                <a:solidFill>
                  <a:srgbClr val="29ABE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 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No, personal orders do not award points for yourself.</a:t>
            </a:r>
          </a:p>
          <a:p>
            <a:pPr algn="l">
              <a:lnSpc>
                <a:spcPts val="850"/>
              </a:lnSpc>
            </a:pPr>
            <a:endParaRPr lang="en-US" sz="17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2686"/>
              </a:lnSpc>
            </a:pPr>
            <a:r>
              <a:rPr lang="en-US" sz="1700" b="1" dirty="0">
                <a:solidFill>
                  <a:srgbClr val="29ABE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Q5: What happens if someone I enrolled on a quarterly pack places additional orders?</a:t>
            </a:r>
          </a:p>
          <a:p>
            <a:pPr algn="l">
              <a:lnSpc>
                <a:spcPts val="2686"/>
              </a:lnSpc>
            </a:pPr>
            <a:r>
              <a:rPr lang="en-US" sz="1700" b="1" dirty="0">
                <a:solidFill>
                  <a:srgbClr val="1649D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A5: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Each additional order of 100QV or more will get 2 points; in the scenario that an individual is enrolled early enough in the qualification period that a second Quarterly pack </a:t>
            </a:r>
            <a:r>
              <a:rPr lang="en-US" sz="1700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Autoship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is processed, the Enroller will receive 6 points for that recurring order.</a:t>
            </a:r>
          </a:p>
          <a:p>
            <a:pPr algn="l">
              <a:lnSpc>
                <a:spcPts val="850"/>
              </a:lnSpc>
            </a:pPr>
            <a:endParaRPr lang="en-US" sz="17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2686"/>
              </a:lnSpc>
            </a:pPr>
            <a:r>
              <a:rPr lang="en-US" sz="1700" b="1" dirty="0">
                <a:solidFill>
                  <a:srgbClr val="29ABE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Q6: Can all members participate? Including the ones that were enrolled before July 1st?</a:t>
            </a:r>
          </a:p>
          <a:p>
            <a:pPr algn="l">
              <a:lnSpc>
                <a:spcPts val="2686"/>
              </a:lnSpc>
            </a:pPr>
            <a:r>
              <a:rPr lang="en-US" sz="1700" b="1" dirty="0">
                <a:solidFill>
                  <a:srgbClr val="1649D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A6: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Yes, all members can participate; however, new enrollments will only award points for those enrolled during the qualification period.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9C91BDE-B84C-8164-9449-5B53468D1E06}"/>
              </a:ext>
            </a:extLst>
          </p:cNvPr>
          <p:cNvGrpSpPr/>
          <p:nvPr/>
        </p:nvGrpSpPr>
        <p:grpSpPr>
          <a:xfrm>
            <a:off x="1650518" y="2424468"/>
            <a:ext cx="14986964" cy="664518"/>
            <a:chOff x="1650518" y="3848836"/>
            <a:chExt cx="14986964" cy="664518"/>
          </a:xfrm>
        </p:grpSpPr>
        <p:sp>
          <p:nvSpPr>
            <p:cNvPr id="14" name="Round Same-side Corner of Rectangle 13">
              <a:extLst>
                <a:ext uri="{FF2B5EF4-FFF2-40B4-BE49-F238E27FC236}">
                  <a16:creationId xmlns:a16="http://schemas.microsoft.com/office/drawing/2014/main" id="{21B4C0C8-04FD-5E56-2BCA-A2E0D575D446}"/>
                </a:ext>
              </a:extLst>
            </p:cNvPr>
            <p:cNvSpPr/>
            <p:nvPr/>
          </p:nvSpPr>
          <p:spPr>
            <a:xfrm rot="16200000">
              <a:off x="8811741" y="-3312387"/>
              <a:ext cx="664518" cy="14986963"/>
            </a:xfrm>
            <a:prstGeom prst="round2SameRect">
              <a:avLst>
                <a:gd name="adj1" fmla="val 23212"/>
                <a:gd name="adj2" fmla="val 24320"/>
              </a:avLst>
            </a:prstGeom>
            <a:gradFill flip="none" rotWithShape="1">
              <a:gsLst>
                <a:gs pos="0">
                  <a:srgbClr val="2498DF"/>
                </a:gs>
                <a:gs pos="100000">
                  <a:srgbClr val="185AD5"/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1">
              <a:extLst>
                <a:ext uri="{FF2B5EF4-FFF2-40B4-BE49-F238E27FC236}">
                  <a16:creationId xmlns:a16="http://schemas.microsoft.com/office/drawing/2014/main" id="{F4CE26E6-9C68-1F35-D039-EC59654A83AC}"/>
                </a:ext>
              </a:extLst>
            </p:cNvPr>
            <p:cNvSpPr txBox="1"/>
            <p:nvPr/>
          </p:nvSpPr>
          <p:spPr>
            <a:xfrm>
              <a:off x="1700372" y="3915294"/>
              <a:ext cx="14937110" cy="5080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36"/>
                </a:lnSpc>
                <a:spcBef>
                  <a:spcPct val="0"/>
                </a:spcBef>
              </a:pPr>
              <a:r>
                <a:rPr lang="en-US" sz="2954" b="1" spc="1022" dirty="0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FAQ</a:t>
              </a:r>
            </a:p>
          </p:txBody>
        </p:sp>
      </p:grpSp>
      <p:grpSp>
        <p:nvGrpSpPr>
          <p:cNvPr id="16" name="Group 2">
            <a:extLst>
              <a:ext uri="{FF2B5EF4-FFF2-40B4-BE49-F238E27FC236}">
                <a16:creationId xmlns:a16="http://schemas.microsoft.com/office/drawing/2014/main" id="{2F6B67BA-EA20-7FFA-1799-A1E6A3CA8086}"/>
              </a:ext>
            </a:extLst>
          </p:cNvPr>
          <p:cNvGrpSpPr/>
          <p:nvPr/>
        </p:nvGrpSpPr>
        <p:grpSpPr>
          <a:xfrm>
            <a:off x="1650519" y="1028700"/>
            <a:ext cx="3834703" cy="1058149"/>
            <a:chOff x="0" y="0"/>
            <a:chExt cx="5112937" cy="1410865"/>
          </a:xfrm>
        </p:grpSpPr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F5F95634-B130-3845-C89C-A3A0B2636140}"/>
                </a:ext>
              </a:extLst>
            </p:cNvPr>
            <p:cNvSpPr/>
            <p:nvPr/>
          </p:nvSpPr>
          <p:spPr>
            <a:xfrm>
              <a:off x="0" y="368511"/>
              <a:ext cx="4840782" cy="599047"/>
            </a:xfrm>
            <a:custGeom>
              <a:avLst/>
              <a:gdLst/>
              <a:ahLst/>
              <a:cxnLst/>
              <a:rect l="l" t="t" r="r" b="b"/>
              <a:pathLst>
                <a:path w="4840782" h="599047">
                  <a:moveTo>
                    <a:pt x="0" y="0"/>
                  </a:moveTo>
                  <a:lnTo>
                    <a:pt x="4840782" y="0"/>
                  </a:lnTo>
                  <a:lnTo>
                    <a:pt x="4840782" y="599046"/>
                  </a:lnTo>
                  <a:lnTo>
                    <a:pt x="0" y="5990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Freeform 4">
              <a:extLst>
                <a:ext uri="{FF2B5EF4-FFF2-40B4-BE49-F238E27FC236}">
                  <a16:creationId xmlns:a16="http://schemas.microsoft.com/office/drawing/2014/main" id="{9D3061D8-2198-6828-F852-1A10ED7B7A66}"/>
                </a:ext>
              </a:extLst>
            </p:cNvPr>
            <p:cNvSpPr/>
            <p:nvPr/>
          </p:nvSpPr>
          <p:spPr>
            <a:xfrm>
              <a:off x="0" y="0"/>
              <a:ext cx="1472099" cy="236616"/>
            </a:xfrm>
            <a:custGeom>
              <a:avLst/>
              <a:gdLst/>
              <a:ahLst/>
              <a:cxnLst/>
              <a:rect l="l" t="t" r="r" b="b"/>
              <a:pathLst>
                <a:path w="1472099" h="236616">
                  <a:moveTo>
                    <a:pt x="0" y="0"/>
                  </a:moveTo>
                  <a:lnTo>
                    <a:pt x="1472099" y="0"/>
                  </a:lnTo>
                  <a:lnTo>
                    <a:pt x="1472099" y="236616"/>
                  </a:lnTo>
                  <a:lnTo>
                    <a:pt x="0" y="2366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TextBox 5">
              <a:extLst>
                <a:ext uri="{FF2B5EF4-FFF2-40B4-BE49-F238E27FC236}">
                  <a16:creationId xmlns:a16="http://schemas.microsoft.com/office/drawing/2014/main" id="{B23EBD4B-84CC-98B7-1C63-EE22CE0048F8}"/>
                </a:ext>
              </a:extLst>
            </p:cNvPr>
            <p:cNvSpPr txBox="1"/>
            <p:nvPr/>
          </p:nvSpPr>
          <p:spPr>
            <a:xfrm>
              <a:off x="0" y="1042302"/>
              <a:ext cx="5112937" cy="36856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269"/>
                </a:lnSpc>
              </a:pPr>
              <a:r>
                <a:rPr lang="en-US" sz="1470" spc="166" dirty="0">
                  <a:solidFill>
                    <a:srgbClr val="1649D2"/>
                  </a:solidFill>
                  <a:latin typeface="Poppins" pitchFamily="2" charset="77"/>
                  <a:ea typeface="Poppins Medium"/>
                  <a:cs typeface="Poppins" pitchFamily="2" charset="77"/>
                  <a:sym typeface="Poppins Medium"/>
                </a:rPr>
                <a:t>JULY 1, 2026 – DECEMBER 31, 2026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114320" y="0"/>
            <a:ext cx="10347360" cy="10287000"/>
          </a:xfrm>
          <a:custGeom>
            <a:avLst/>
            <a:gdLst/>
            <a:ahLst/>
            <a:cxnLst/>
            <a:rect l="l" t="t" r="r" b="b"/>
            <a:pathLst>
              <a:path w="10347360" h="10287000">
                <a:moveTo>
                  <a:pt x="0" y="0"/>
                </a:moveTo>
                <a:lnTo>
                  <a:pt x="10347360" y="0"/>
                </a:lnTo>
                <a:lnTo>
                  <a:pt x="1034736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999"/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TextBox 12"/>
          <p:cNvSpPr txBox="1"/>
          <p:nvPr/>
        </p:nvSpPr>
        <p:spPr>
          <a:xfrm>
            <a:off x="1650519" y="3379756"/>
            <a:ext cx="11990056" cy="6175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86"/>
              </a:lnSpc>
            </a:pPr>
            <a:r>
              <a:rPr lang="en-US" sz="1700" b="1" dirty="0">
                <a:solidFill>
                  <a:srgbClr val="29ABE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Q7: Do I lose points if I cancel or return my order?</a:t>
            </a:r>
          </a:p>
          <a:p>
            <a:pPr algn="l">
              <a:lnSpc>
                <a:spcPts val="2686"/>
              </a:lnSpc>
            </a:pPr>
            <a:r>
              <a:rPr lang="en-US" sz="1700" b="1" dirty="0">
                <a:solidFill>
                  <a:srgbClr val="1649D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A7:</a:t>
            </a:r>
            <a:r>
              <a:rPr lang="en-US" sz="1700" dirty="0">
                <a:solidFill>
                  <a:srgbClr val="29ABE2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Yes, if there is a return, the points will be adjusted.</a:t>
            </a:r>
          </a:p>
          <a:p>
            <a:pPr algn="l">
              <a:lnSpc>
                <a:spcPts val="850"/>
              </a:lnSpc>
            </a:pPr>
            <a:endParaRPr lang="en-US" sz="17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2686"/>
              </a:lnSpc>
            </a:pPr>
            <a:r>
              <a:rPr lang="en-US" sz="1700" b="1" dirty="0">
                <a:solidFill>
                  <a:srgbClr val="29ABE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Q8: If my auto-ship is processed and I decide to make a second purchase in the same month, will I receive points for my auto-ship and my second purchase?</a:t>
            </a:r>
          </a:p>
          <a:p>
            <a:pPr algn="l">
              <a:lnSpc>
                <a:spcPts val="2686"/>
              </a:lnSpc>
            </a:pPr>
            <a:r>
              <a:rPr lang="en-US" sz="1700" b="1" dirty="0">
                <a:solidFill>
                  <a:srgbClr val="1649D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A8:</a:t>
            </a:r>
            <a:r>
              <a:rPr lang="en-US" sz="1700" b="1" dirty="0">
                <a:solidFill>
                  <a:srgbClr val="29ABE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 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Yes, there will be points for each recurring order above 100QV.</a:t>
            </a:r>
          </a:p>
          <a:p>
            <a:pPr algn="l">
              <a:lnSpc>
                <a:spcPts val="850"/>
              </a:lnSpc>
            </a:pPr>
            <a:endParaRPr lang="en-US" sz="17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2686"/>
              </a:lnSpc>
            </a:pPr>
            <a:r>
              <a:rPr lang="en-US" sz="1700" b="1" dirty="0">
                <a:solidFill>
                  <a:srgbClr val="29ABE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Q9: How can I earn 10 points for my rank advancement?</a:t>
            </a:r>
          </a:p>
          <a:p>
            <a:pPr algn="l">
              <a:lnSpc>
                <a:spcPts val="2686"/>
              </a:lnSpc>
            </a:pPr>
            <a:r>
              <a:rPr lang="en-US" sz="1700" b="1" spc="-32" dirty="0">
                <a:solidFill>
                  <a:srgbClr val="1649D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A9: </a:t>
            </a:r>
            <a:r>
              <a:rPr lang="en-US" sz="1700" spc="-32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By achieving a new paid rank during the qualification period, you can obtain points for various rank advancements.</a:t>
            </a:r>
          </a:p>
          <a:p>
            <a:pPr algn="l">
              <a:lnSpc>
                <a:spcPts val="850"/>
              </a:lnSpc>
            </a:pPr>
            <a:endParaRPr lang="en-US" sz="1700" spc="-32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2686"/>
              </a:lnSpc>
            </a:pPr>
            <a:r>
              <a:rPr lang="en-US" sz="1700" b="1" dirty="0">
                <a:solidFill>
                  <a:srgbClr val="29ABE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Q10: How can I earn 10 points from my front-line Rank Advancements (first level of their </a:t>
            </a:r>
            <a:r>
              <a:rPr lang="en-US" sz="1700" b="1" dirty="0" err="1">
                <a:solidFill>
                  <a:srgbClr val="29ABE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unilevel</a:t>
            </a:r>
            <a:r>
              <a:rPr lang="en-US" sz="1700" b="1" dirty="0">
                <a:solidFill>
                  <a:srgbClr val="29ABE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 tree)? </a:t>
            </a:r>
          </a:p>
          <a:p>
            <a:pPr algn="l">
              <a:lnSpc>
                <a:spcPts val="2686"/>
              </a:lnSpc>
            </a:pPr>
            <a:r>
              <a:rPr lang="en-US" sz="1700" b="1" dirty="0">
                <a:solidFill>
                  <a:srgbClr val="1649D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A10: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This applies to Personal Enrollments only.</a:t>
            </a:r>
          </a:p>
          <a:p>
            <a:pPr algn="l">
              <a:lnSpc>
                <a:spcPts val="850"/>
              </a:lnSpc>
            </a:pPr>
            <a:endParaRPr lang="en-US" sz="17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2686"/>
              </a:lnSpc>
            </a:pPr>
            <a:r>
              <a:rPr lang="en-US" sz="1700" b="1" dirty="0">
                <a:solidFill>
                  <a:srgbClr val="29ABE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Q11: Do I need to be commission-active during the entire qualification period? </a:t>
            </a:r>
          </a:p>
          <a:p>
            <a:pPr algn="l">
              <a:lnSpc>
                <a:spcPts val="2686"/>
              </a:lnSpc>
            </a:pPr>
            <a:r>
              <a:rPr lang="en-US" sz="1700" b="1" dirty="0">
                <a:solidFill>
                  <a:srgbClr val="1649D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A11: 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Yes, a Member must be commissioned, qualified, and on good terms with the company.</a:t>
            </a:r>
          </a:p>
          <a:p>
            <a:pPr algn="l">
              <a:lnSpc>
                <a:spcPts val="850"/>
              </a:lnSpc>
            </a:pPr>
            <a:endParaRPr lang="en-US" sz="17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2686"/>
              </a:lnSpc>
            </a:pPr>
            <a:r>
              <a:rPr lang="en-US" sz="1700" b="1" dirty="0">
                <a:solidFill>
                  <a:srgbClr val="29ABE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Q12: Where can I see how many Achieve points I have?</a:t>
            </a:r>
          </a:p>
          <a:p>
            <a:pPr algn="l">
              <a:lnSpc>
                <a:spcPts val="2686"/>
              </a:lnSpc>
            </a:pPr>
            <a:r>
              <a:rPr lang="en-US" sz="1700" b="1" dirty="0">
                <a:solidFill>
                  <a:srgbClr val="1649D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A12: </a:t>
            </a: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You may see your earned Achieve points in your back office; just follow the following steps:</a:t>
            </a:r>
          </a:p>
          <a:p>
            <a:pPr marL="367031" lvl="1" indent="-183515" algn="l">
              <a:lnSpc>
                <a:spcPts val="2686"/>
              </a:lnSpc>
              <a:buAutoNum type="arabicPeriod"/>
            </a:pP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Press the square with the three lines in the top left corner</a:t>
            </a:r>
          </a:p>
          <a:p>
            <a:pPr marL="367031" lvl="1" indent="-183515" algn="l">
              <a:lnSpc>
                <a:spcPts val="2686"/>
              </a:lnSpc>
              <a:buAutoNum type="arabicPeriod"/>
            </a:pP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Select "business"</a:t>
            </a:r>
          </a:p>
          <a:p>
            <a:pPr marL="367031" lvl="1" indent="-183515" algn="l">
              <a:lnSpc>
                <a:spcPts val="2686"/>
              </a:lnSpc>
              <a:buAutoNum type="arabicPeriod"/>
            </a:pP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Select "downline viewer"</a:t>
            </a:r>
          </a:p>
          <a:p>
            <a:pPr marL="367031" lvl="1" indent="-183515" algn="l">
              <a:lnSpc>
                <a:spcPts val="2686"/>
              </a:lnSpc>
              <a:buAutoNum type="arabicPeriod"/>
            </a:pPr>
            <a:r>
              <a:rPr lang="en-US" sz="17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Select "achieve report"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C7AB037-CF77-766B-9567-96AF10618711}"/>
              </a:ext>
            </a:extLst>
          </p:cNvPr>
          <p:cNvGrpSpPr/>
          <p:nvPr/>
        </p:nvGrpSpPr>
        <p:grpSpPr>
          <a:xfrm>
            <a:off x="1650518" y="2424468"/>
            <a:ext cx="14986964" cy="664518"/>
            <a:chOff x="1650518" y="3848836"/>
            <a:chExt cx="14986964" cy="664518"/>
          </a:xfrm>
        </p:grpSpPr>
        <p:sp>
          <p:nvSpPr>
            <p:cNvPr id="14" name="Round Same-side Corner of Rectangle 13">
              <a:extLst>
                <a:ext uri="{FF2B5EF4-FFF2-40B4-BE49-F238E27FC236}">
                  <a16:creationId xmlns:a16="http://schemas.microsoft.com/office/drawing/2014/main" id="{BED5B8CF-9232-D1B5-F60D-B36B451C3185}"/>
                </a:ext>
              </a:extLst>
            </p:cNvPr>
            <p:cNvSpPr/>
            <p:nvPr/>
          </p:nvSpPr>
          <p:spPr>
            <a:xfrm rot="16200000">
              <a:off x="8811741" y="-3312387"/>
              <a:ext cx="664518" cy="14986963"/>
            </a:xfrm>
            <a:prstGeom prst="round2SameRect">
              <a:avLst>
                <a:gd name="adj1" fmla="val 23212"/>
                <a:gd name="adj2" fmla="val 24320"/>
              </a:avLst>
            </a:prstGeom>
            <a:gradFill flip="none" rotWithShape="1">
              <a:gsLst>
                <a:gs pos="0">
                  <a:srgbClr val="2498DF"/>
                </a:gs>
                <a:gs pos="100000">
                  <a:srgbClr val="185AD5"/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1">
              <a:extLst>
                <a:ext uri="{FF2B5EF4-FFF2-40B4-BE49-F238E27FC236}">
                  <a16:creationId xmlns:a16="http://schemas.microsoft.com/office/drawing/2014/main" id="{96A168CA-417B-58A8-501A-B19AB22DB2C8}"/>
                </a:ext>
              </a:extLst>
            </p:cNvPr>
            <p:cNvSpPr txBox="1"/>
            <p:nvPr/>
          </p:nvSpPr>
          <p:spPr>
            <a:xfrm>
              <a:off x="1700372" y="3915294"/>
              <a:ext cx="14937110" cy="5080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36"/>
                </a:lnSpc>
                <a:spcBef>
                  <a:spcPct val="0"/>
                </a:spcBef>
              </a:pPr>
              <a:r>
                <a:rPr lang="en-US" sz="2954" b="1" spc="1022" dirty="0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FAQ</a:t>
              </a:r>
            </a:p>
          </p:txBody>
        </p:sp>
      </p:grpSp>
      <p:grpSp>
        <p:nvGrpSpPr>
          <p:cNvPr id="16" name="Group 2">
            <a:extLst>
              <a:ext uri="{FF2B5EF4-FFF2-40B4-BE49-F238E27FC236}">
                <a16:creationId xmlns:a16="http://schemas.microsoft.com/office/drawing/2014/main" id="{0964DCF4-A864-3A24-9646-8548FFB66FFE}"/>
              </a:ext>
            </a:extLst>
          </p:cNvPr>
          <p:cNvGrpSpPr/>
          <p:nvPr/>
        </p:nvGrpSpPr>
        <p:grpSpPr>
          <a:xfrm>
            <a:off x="1650519" y="1028700"/>
            <a:ext cx="3834703" cy="1058149"/>
            <a:chOff x="0" y="0"/>
            <a:chExt cx="5112937" cy="1410865"/>
          </a:xfrm>
        </p:grpSpPr>
        <p:sp>
          <p:nvSpPr>
            <p:cNvPr id="17" name="Freeform 3">
              <a:extLst>
                <a:ext uri="{FF2B5EF4-FFF2-40B4-BE49-F238E27FC236}">
                  <a16:creationId xmlns:a16="http://schemas.microsoft.com/office/drawing/2014/main" id="{383E533B-42F1-D951-1D03-0B4B078E4436}"/>
                </a:ext>
              </a:extLst>
            </p:cNvPr>
            <p:cNvSpPr/>
            <p:nvPr/>
          </p:nvSpPr>
          <p:spPr>
            <a:xfrm>
              <a:off x="0" y="368511"/>
              <a:ext cx="4840782" cy="599047"/>
            </a:xfrm>
            <a:custGeom>
              <a:avLst/>
              <a:gdLst/>
              <a:ahLst/>
              <a:cxnLst/>
              <a:rect l="l" t="t" r="r" b="b"/>
              <a:pathLst>
                <a:path w="4840782" h="599047">
                  <a:moveTo>
                    <a:pt x="0" y="0"/>
                  </a:moveTo>
                  <a:lnTo>
                    <a:pt x="4840782" y="0"/>
                  </a:lnTo>
                  <a:lnTo>
                    <a:pt x="4840782" y="599046"/>
                  </a:lnTo>
                  <a:lnTo>
                    <a:pt x="0" y="5990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Freeform 4">
              <a:extLst>
                <a:ext uri="{FF2B5EF4-FFF2-40B4-BE49-F238E27FC236}">
                  <a16:creationId xmlns:a16="http://schemas.microsoft.com/office/drawing/2014/main" id="{1C47C7A5-4899-36C8-8F29-41D444A93210}"/>
                </a:ext>
              </a:extLst>
            </p:cNvPr>
            <p:cNvSpPr/>
            <p:nvPr/>
          </p:nvSpPr>
          <p:spPr>
            <a:xfrm>
              <a:off x="0" y="0"/>
              <a:ext cx="1472099" cy="236616"/>
            </a:xfrm>
            <a:custGeom>
              <a:avLst/>
              <a:gdLst/>
              <a:ahLst/>
              <a:cxnLst/>
              <a:rect l="l" t="t" r="r" b="b"/>
              <a:pathLst>
                <a:path w="1472099" h="236616">
                  <a:moveTo>
                    <a:pt x="0" y="0"/>
                  </a:moveTo>
                  <a:lnTo>
                    <a:pt x="1472099" y="0"/>
                  </a:lnTo>
                  <a:lnTo>
                    <a:pt x="1472099" y="236616"/>
                  </a:lnTo>
                  <a:lnTo>
                    <a:pt x="0" y="2366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TextBox 5">
              <a:extLst>
                <a:ext uri="{FF2B5EF4-FFF2-40B4-BE49-F238E27FC236}">
                  <a16:creationId xmlns:a16="http://schemas.microsoft.com/office/drawing/2014/main" id="{707F1F9C-5B65-5866-A38A-506A897A152D}"/>
                </a:ext>
              </a:extLst>
            </p:cNvPr>
            <p:cNvSpPr txBox="1"/>
            <p:nvPr/>
          </p:nvSpPr>
          <p:spPr>
            <a:xfrm>
              <a:off x="0" y="1042302"/>
              <a:ext cx="5112937" cy="36856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269"/>
                </a:lnSpc>
              </a:pPr>
              <a:r>
                <a:rPr lang="en-US" sz="1470" spc="166" dirty="0">
                  <a:solidFill>
                    <a:srgbClr val="1649D2"/>
                  </a:solidFill>
                  <a:latin typeface="Poppins" pitchFamily="2" charset="77"/>
                  <a:ea typeface="Poppins Medium"/>
                  <a:cs typeface="Poppins" pitchFamily="2" charset="77"/>
                  <a:sym typeface="Poppins Medium"/>
                </a:rPr>
                <a:t>JULY 1, 2026 – DECEMBER 31, 2026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9ABE2">
                <a:alpha val="100000"/>
              </a:srgbClr>
            </a:gs>
            <a:gs pos="100000">
              <a:srgbClr val="1649D2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596127" y="3624617"/>
            <a:ext cx="3095747" cy="497590"/>
          </a:xfrm>
          <a:custGeom>
            <a:avLst/>
            <a:gdLst/>
            <a:ahLst/>
            <a:cxnLst/>
            <a:rect l="l" t="t" r="r" b="b"/>
            <a:pathLst>
              <a:path w="3095747" h="497590">
                <a:moveTo>
                  <a:pt x="0" y="0"/>
                </a:moveTo>
                <a:lnTo>
                  <a:pt x="3095746" y="0"/>
                </a:lnTo>
                <a:lnTo>
                  <a:pt x="3095746" y="497590"/>
                </a:lnTo>
                <a:lnTo>
                  <a:pt x="0" y="4975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5486400" y="6058931"/>
            <a:ext cx="7315200" cy="4020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8"/>
              </a:lnSpc>
            </a:pPr>
            <a:r>
              <a:rPr lang="en-US" sz="3039" spc="237" dirty="0">
                <a:solidFill>
                  <a:srgbClr val="FFFFFF"/>
                </a:solidFill>
                <a:latin typeface="Poppins" pitchFamily="2" charset="77"/>
                <a:ea typeface="Poppins Medium"/>
                <a:cs typeface="Poppins" pitchFamily="2" charset="77"/>
                <a:sym typeface="Poppins Medium"/>
              </a:rPr>
              <a:t>JULY 1, 2026 – </a:t>
            </a:r>
            <a:r>
              <a:rPr lang="en-US" sz="3200" spc="237" dirty="0">
                <a:solidFill>
                  <a:srgbClr val="FFFFFF"/>
                </a:solidFill>
                <a:latin typeface="Poppins" pitchFamily="2" charset="77"/>
                <a:ea typeface="Poppins Medium"/>
                <a:cs typeface="Poppins" pitchFamily="2" charset="77"/>
                <a:sym typeface="Poppins Medium"/>
              </a:rPr>
              <a:t>DECEMBER</a:t>
            </a:r>
            <a:r>
              <a:rPr lang="en-US" sz="3039" spc="237" dirty="0">
                <a:solidFill>
                  <a:srgbClr val="FFFFFF"/>
                </a:solidFill>
                <a:latin typeface="Poppins" pitchFamily="2" charset="77"/>
                <a:ea typeface="Poppins Medium"/>
                <a:cs typeface="Poppins" pitchFamily="2" charset="77"/>
                <a:sym typeface="Poppins Medium"/>
              </a:rPr>
              <a:t> 31, 2026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486400" y="9097406"/>
            <a:ext cx="7315200" cy="240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48"/>
              </a:lnSpc>
            </a:pPr>
            <a:r>
              <a:rPr lang="en-US" sz="1699" b="1" spc="132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© NEUMI</a:t>
            </a:r>
          </a:p>
        </p:txBody>
      </p:sp>
      <p:sp>
        <p:nvSpPr>
          <p:cNvPr id="5" name="Freeform 5"/>
          <p:cNvSpPr/>
          <p:nvPr/>
        </p:nvSpPr>
        <p:spPr>
          <a:xfrm>
            <a:off x="5486400" y="4690872"/>
            <a:ext cx="7315200" cy="905256"/>
          </a:xfrm>
          <a:custGeom>
            <a:avLst/>
            <a:gdLst/>
            <a:ahLst/>
            <a:cxnLst/>
            <a:rect l="l" t="t" r="r" b="b"/>
            <a:pathLst>
              <a:path w="7315200" h="905256">
                <a:moveTo>
                  <a:pt x="0" y="0"/>
                </a:moveTo>
                <a:lnTo>
                  <a:pt x="7315200" y="0"/>
                </a:lnTo>
                <a:lnTo>
                  <a:pt x="7315200" y="905256"/>
                </a:lnTo>
                <a:lnTo>
                  <a:pt x="0" y="9052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877</Words>
  <Application>Microsoft Macintosh PowerPoint</Application>
  <PresentationFormat>Custom</PresentationFormat>
  <Paragraphs>100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Calibri</vt:lpstr>
      <vt:lpstr>Aptos</vt:lpstr>
      <vt:lpstr>Poppins</vt:lpstr>
      <vt:lpstr>Inter Semi-Bold</vt:lpstr>
      <vt:lpstr>Poppins Medium</vt:lpstr>
      <vt:lpstr>Poppins Semi-Bold</vt:lpstr>
      <vt:lpstr>Inter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 - Neumi Achieve 2027 Pesentation - v01 - ENGLISH </dc:title>
  <cp:lastModifiedBy>Marcos Leopoldo Rodríguez</cp:lastModifiedBy>
  <cp:revision>10</cp:revision>
  <dcterms:created xsi:type="dcterms:W3CDTF">2006-08-16T00:00:00Z</dcterms:created>
  <dcterms:modified xsi:type="dcterms:W3CDTF">2026-07-01T16:08:19Z</dcterms:modified>
  <dc:identifier>DAHN9GBSd2I</dc:identifier>
</cp:coreProperties>
</file>